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1" r:id="rId2"/>
    <p:sldId id="270" r:id="rId3"/>
    <p:sldId id="259" r:id="rId4"/>
    <p:sldId id="257" r:id="rId5"/>
    <p:sldId id="275" r:id="rId6"/>
    <p:sldId id="258" r:id="rId7"/>
    <p:sldId id="274" r:id="rId8"/>
    <p:sldId id="256" r:id="rId9"/>
    <p:sldId id="273" r:id="rId10"/>
    <p:sldId id="271" r:id="rId11"/>
    <p:sldId id="260" r:id="rId12"/>
    <p:sldId id="268" r:id="rId13"/>
    <p:sldId id="262" r:id="rId14"/>
    <p:sldId id="263" r:id="rId15"/>
    <p:sldId id="269" r:id="rId16"/>
    <p:sldId id="264" r:id="rId17"/>
    <p:sldId id="265" r:id="rId18"/>
    <p:sldId id="272" r:id="rId19"/>
    <p:sldId id="267" r:id="rId20"/>
    <p:sldId id="266"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77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EF158878-72FB-4692-97D8-F8444919D0C0}" type="datetimeFigureOut">
              <a:rPr lang="en-AU" smtClean="0"/>
              <a:t>15/04/2018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7C949A7-5DB0-40D0-9F83-FE8398835730}" type="slidenum">
              <a:rPr lang="en-AU" smtClean="0"/>
              <a:t>‹#›</a:t>
            </a:fld>
            <a:endParaRPr lang="en-AU"/>
          </a:p>
        </p:txBody>
      </p:sp>
    </p:spTree>
    <p:extLst>
      <p:ext uri="{BB962C8B-B14F-4D97-AF65-F5344CB8AC3E}">
        <p14:creationId xmlns:p14="http://schemas.microsoft.com/office/powerpoint/2010/main" val="1437709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EF158878-72FB-4692-97D8-F8444919D0C0}" type="datetimeFigureOut">
              <a:rPr lang="en-AU" smtClean="0"/>
              <a:t>15/04/2018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7C949A7-5DB0-40D0-9F83-FE8398835730}" type="slidenum">
              <a:rPr lang="en-AU" smtClean="0"/>
              <a:t>‹#›</a:t>
            </a:fld>
            <a:endParaRPr lang="en-AU"/>
          </a:p>
        </p:txBody>
      </p:sp>
    </p:spTree>
    <p:extLst>
      <p:ext uri="{BB962C8B-B14F-4D97-AF65-F5344CB8AC3E}">
        <p14:creationId xmlns:p14="http://schemas.microsoft.com/office/powerpoint/2010/main" val="630743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EF158878-72FB-4692-97D8-F8444919D0C0}" type="datetimeFigureOut">
              <a:rPr lang="en-AU" smtClean="0"/>
              <a:t>15/04/2018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7C949A7-5DB0-40D0-9F83-FE8398835730}" type="slidenum">
              <a:rPr lang="en-AU" smtClean="0"/>
              <a:t>‹#›</a:t>
            </a:fld>
            <a:endParaRPr lang="en-AU"/>
          </a:p>
        </p:txBody>
      </p:sp>
    </p:spTree>
    <p:extLst>
      <p:ext uri="{BB962C8B-B14F-4D97-AF65-F5344CB8AC3E}">
        <p14:creationId xmlns:p14="http://schemas.microsoft.com/office/powerpoint/2010/main" val="3000143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EF158878-72FB-4692-97D8-F8444919D0C0}" type="datetimeFigureOut">
              <a:rPr lang="en-AU" smtClean="0"/>
              <a:t>15/04/2018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7C949A7-5DB0-40D0-9F83-FE8398835730}" type="slidenum">
              <a:rPr lang="en-AU" smtClean="0"/>
              <a:t>‹#›</a:t>
            </a:fld>
            <a:endParaRPr lang="en-AU"/>
          </a:p>
        </p:txBody>
      </p:sp>
    </p:spTree>
    <p:extLst>
      <p:ext uri="{BB962C8B-B14F-4D97-AF65-F5344CB8AC3E}">
        <p14:creationId xmlns:p14="http://schemas.microsoft.com/office/powerpoint/2010/main" val="1128773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F158878-72FB-4692-97D8-F8444919D0C0}" type="datetimeFigureOut">
              <a:rPr lang="en-AU" smtClean="0"/>
              <a:t>15/04/2018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7C949A7-5DB0-40D0-9F83-FE8398835730}" type="slidenum">
              <a:rPr lang="en-AU" smtClean="0"/>
              <a:t>‹#›</a:t>
            </a:fld>
            <a:endParaRPr lang="en-AU"/>
          </a:p>
        </p:txBody>
      </p:sp>
    </p:spTree>
    <p:extLst>
      <p:ext uri="{BB962C8B-B14F-4D97-AF65-F5344CB8AC3E}">
        <p14:creationId xmlns:p14="http://schemas.microsoft.com/office/powerpoint/2010/main" val="1311055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EF158878-72FB-4692-97D8-F8444919D0C0}" type="datetimeFigureOut">
              <a:rPr lang="en-AU" smtClean="0"/>
              <a:t>15/04/2018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B7C949A7-5DB0-40D0-9F83-FE8398835730}" type="slidenum">
              <a:rPr lang="en-AU" smtClean="0"/>
              <a:t>‹#›</a:t>
            </a:fld>
            <a:endParaRPr lang="en-AU"/>
          </a:p>
        </p:txBody>
      </p:sp>
    </p:spTree>
    <p:extLst>
      <p:ext uri="{BB962C8B-B14F-4D97-AF65-F5344CB8AC3E}">
        <p14:creationId xmlns:p14="http://schemas.microsoft.com/office/powerpoint/2010/main" val="152413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EF158878-72FB-4692-97D8-F8444919D0C0}" type="datetimeFigureOut">
              <a:rPr lang="en-AU" smtClean="0"/>
              <a:t>15/04/2018</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B7C949A7-5DB0-40D0-9F83-FE8398835730}" type="slidenum">
              <a:rPr lang="en-AU" smtClean="0"/>
              <a:t>‹#›</a:t>
            </a:fld>
            <a:endParaRPr lang="en-AU"/>
          </a:p>
        </p:txBody>
      </p:sp>
    </p:spTree>
    <p:extLst>
      <p:ext uri="{BB962C8B-B14F-4D97-AF65-F5344CB8AC3E}">
        <p14:creationId xmlns:p14="http://schemas.microsoft.com/office/powerpoint/2010/main" val="3090675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EF158878-72FB-4692-97D8-F8444919D0C0}" type="datetimeFigureOut">
              <a:rPr lang="en-AU" smtClean="0"/>
              <a:t>15/04/2018</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B7C949A7-5DB0-40D0-9F83-FE8398835730}" type="slidenum">
              <a:rPr lang="en-AU" smtClean="0"/>
              <a:t>‹#›</a:t>
            </a:fld>
            <a:endParaRPr lang="en-AU"/>
          </a:p>
        </p:txBody>
      </p:sp>
    </p:spTree>
    <p:extLst>
      <p:ext uri="{BB962C8B-B14F-4D97-AF65-F5344CB8AC3E}">
        <p14:creationId xmlns:p14="http://schemas.microsoft.com/office/powerpoint/2010/main" val="348137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158878-72FB-4692-97D8-F8444919D0C0}" type="datetimeFigureOut">
              <a:rPr lang="en-AU" smtClean="0"/>
              <a:t>15/04/2018</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B7C949A7-5DB0-40D0-9F83-FE8398835730}" type="slidenum">
              <a:rPr lang="en-AU" smtClean="0"/>
              <a:t>‹#›</a:t>
            </a:fld>
            <a:endParaRPr lang="en-AU"/>
          </a:p>
        </p:txBody>
      </p:sp>
    </p:spTree>
    <p:extLst>
      <p:ext uri="{BB962C8B-B14F-4D97-AF65-F5344CB8AC3E}">
        <p14:creationId xmlns:p14="http://schemas.microsoft.com/office/powerpoint/2010/main" val="1098404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158878-72FB-4692-97D8-F8444919D0C0}" type="datetimeFigureOut">
              <a:rPr lang="en-AU" smtClean="0"/>
              <a:t>15/04/2018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B7C949A7-5DB0-40D0-9F83-FE8398835730}" type="slidenum">
              <a:rPr lang="en-AU" smtClean="0"/>
              <a:t>‹#›</a:t>
            </a:fld>
            <a:endParaRPr lang="en-AU"/>
          </a:p>
        </p:txBody>
      </p:sp>
    </p:spTree>
    <p:extLst>
      <p:ext uri="{BB962C8B-B14F-4D97-AF65-F5344CB8AC3E}">
        <p14:creationId xmlns:p14="http://schemas.microsoft.com/office/powerpoint/2010/main" val="3036463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158878-72FB-4692-97D8-F8444919D0C0}" type="datetimeFigureOut">
              <a:rPr lang="en-AU" smtClean="0"/>
              <a:t>15/04/2018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B7C949A7-5DB0-40D0-9F83-FE8398835730}" type="slidenum">
              <a:rPr lang="en-AU" smtClean="0"/>
              <a:t>‹#›</a:t>
            </a:fld>
            <a:endParaRPr lang="en-AU"/>
          </a:p>
        </p:txBody>
      </p:sp>
    </p:spTree>
    <p:extLst>
      <p:ext uri="{BB962C8B-B14F-4D97-AF65-F5344CB8AC3E}">
        <p14:creationId xmlns:p14="http://schemas.microsoft.com/office/powerpoint/2010/main" val="2362806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158878-72FB-4692-97D8-F8444919D0C0}" type="datetimeFigureOut">
              <a:rPr lang="en-AU" smtClean="0"/>
              <a:t>15/04/2018</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C949A7-5DB0-40D0-9F83-FE8398835730}" type="slidenum">
              <a:rPr lang="en-AU" smtClean="0"/>
              <a:t>‹#›</a:t>
            </a:fld>
            <a:endParaRPr lang="en-AU"/>
          </a:p>
        </p:txBody>
      </p:sp>
    </p:spTree>
    <p:extLst>
      <p:ext uri="{BB962C8B-B14F-4D97-AF65-F5344CB8AC3E}">
        <p14:creationId xmlns:p14="http://schemas.microsoft.com/office/powerpoint/2010/main" val="3740274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41281" y="354623"/>
            <a:ext cx="7408984" cy="954107"/>
          </a:xfrm>
          <a:prstGeom prst="rect">
            <a:avLst/>
          </a:prstGeom>
          <a:noFill/>
        </p:spPr>
        <p:txBody>
          <a:bodyPr wrap="square" rtlCol="0">
            <a:spAutoFit/>
          </a:bodyPr>
          <a:lstStyle/>
          <a:p>
            <a:r>
              <a:rPr lang="en-AU" sz="2800" dirty="0">
                <a:solidFill>
                  <a:srgbClr val="00B0F0"/>
                </a:solidFill>
              </a:rPr>
              <a:t>Report – 16/04/2018: Stanford Policing Dataset</a:t>
            </a:r>
          </a:p>
          <a:p>
            <a:endParaRPr lang="en-AU" sz="2800" dirty="0">
              <a:solidFill>
                <a:srgbClr val="00B0F0"/>
              </a:solidFill>
            </a:endParaRPr>
          </a:p>
        </p:txBody>
      </p:sp>
      <p:sp>
        <p:nvSpPr>
          <p:cNvPr id="4" name="TextBox 3"/>
          <p:cNvSpPr txBox="1"/>
          <p:nvPr/>
        </p:nvSpPr>
        <p:spPr>
          <a:xfrm>
            <a:off x="388327" y="1019481"/>
            <a:ext cx="3558522" cy="5632311"/>
          </a:xfrm>
          <a:prstGeom prst="rect">
            <a:avLst/>
          </a:prstGeom>
          <a:noFill/>
        </p:spPr>
        <p:txBody>
          <a:bodyPr wrap="square" rtlCol="0">
            <a:spAutoFit/>
          </a:bodyPr>
          <a:lstStyle/>
          <a:p>
            <a:pPr algn="ctr"/>
            <a:r>
              <a:rPr lang="en-AU" sz="2400" b="1" i="1" dirty="0">
                <a:solidFill>
                  <a:schemeClr val="accent5">
                    <a:lumMod val="75000"/>
                  </a:schemeClr>
                </a:solidFill>
              </a:rPr>
              <a:t>In-scope states</a:t>
            </a:r>
          </a:p>
          <a:p>
            <a:pPr algn="ctr"/>
            <a:endParaRPr lang="en-AU" sz="2400" b="1" i="1" dirty="0">
              <a:solidFill>
                <a:schemeClr val="accent5">
                  <a:lumMod val="75000"/>
                </a:schemeClr>
              </a:solidFill>
            </a:endParaRPr>
          </a:p>
          <a:p>
            <a:pPr marL="285750" indent="-285750">
              <a:buFont typeface="Arial" panose="020B0604020202020204" pitchFamily="34" charset="0"/>
              <a:buChar char="•"/>
            </a:pPr>
            <a:r>
              <a:rPr lang="en-AU" sz="2400" dirty="0">
                <a:solidFill>
                  <a:schemeClr val="accent5">
                    <a:lumMod val="75000"/>
                  </a:schemeClr>
                </a:solidFill>
              </a:rPr>
              <a:t>5 states including Speeding, Cell Phone, DUI relevant records </a:t>
            </a:r>
            <a:r>
              <a:rPr lang="en-AU" sz="2400" dirty="0">
                <a:solidFill>
                  <a:schemeClr val="bg1">
                    <a:lumMod val="65000"/>
                  </a:schemeClr>
                </a:solidFill>
              </a:rPr>
              <a:t>(Top 3 causes of car accident in USA: speeding, cell phone (text, calling), DUI)</a:t>
            </a:r>
          </a:p>
          <a:p>
            <a:pPr marL="285750" indent="-285750">
              <a:buFont typeface="Arial" panose="020B0604020202020204" pitchFamily="34" charset="0"/>
              <a:buChar char="•"/>
            </a:pPr>
            <a:r>
              <a:rPr lang="en-AU" sz="2400" dirty="0">
                <a:solidFill>
                  <a:schemeClr val="accent5">
                    <a:lumMod val="75000"/>
                  </a:schemeClr>
                </a:solidFill>
              </a:rPr>
              <a:t>Target 3 states firstly that share the majority of the violation:</a:t>
            </a:r>
            <a:br>
              <a:rPr lang="en-AU" sz="2400" dirty="0">
                <a:solidFill>
                  <a:schemeClr val="accent5">
                    <a:lumMod val="75000"/>
                  </a:schemeClr>
                </a:solidFill>
              </a:rPr>
            </a:br>
            <a:r>
              <a:rPr lang="en-AU" sz="2400" dirty="0">
                <a:solidFill>
                  <a:schemeClr val="accent5">
                    <a:lumMod val="75000"/>
                  </a:schemeClr>
                </a:solidFill>
              </a:rPr>
              <a:t>Colorado (pink) , Nevada (Aqua), Washington (Blue)</a:t>
            </a:r>
          </a:p>
        </p:txBody>
      </p:sp>
      <p:pic>
        <p:nvPicPr>
          <p:cNvPr id="5" name="Picture 4"/>
          <p:cNvPicPr>
            <a:picLocks noChangeAspect="1"/>
          </p:cNvPicPr>
          <p:nvPr/>
        </p:nvPicPr>
        <p:blipFill rotWithShape="1">
          <a:blip r:embed="rId2"/>
          <a:srcRect l="3648" t="25636" r="35570" b="13257"/>
          <a:stretch/>
        </p:blipFill>
        <p:spPr>
          <a:xfrm>
            <a:off x="3946849" y="1599940"/>
            <a:ext cx="8046534" cy="4550362"/>
          </a:xfrm>
          <a:prstGeom prst="rect">
            <a:avLst/>
          </a:prstGeom>
        </p:spPr>
      </p:pic>
    </p:spTree>
    <p:extLst>
      <p:ext uri="{BB962C8B-B14F-4D97-AF65-F5344CB8AC3E}">
        <p14:creationId xmlns:p14="http://schemas.microsoft.com/office/powerpoint/2010/main" val="3478797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83E161-83DA-4A28-AF87-CDAD150EB8D8}"/>
              </a:ext>
            </a:extLst>
          </p:cNvPr>
          <p:cNvSpPr txBox="1"/>
          <p:nvPr/>
        </p:nvSpPr>
        <p:spPr>
          <a:xfrm>
            <a:off x="2571330" y="992914"/>
            <a:ext cx="6355373" cy="4893647"/>
          </a:xfrm>
          <a:prstGeom prst="rect">
            <a:avLst/>
          </a:prstGeom>
          <a:noFill/>
        </p:spPr>
        <p:txBody>
          <a:bodyPr wrap="square" rtlCol="0">
            <a:spAutoFit/>
          </a:bodyPr>
          <a:lstStyle/>
          <a:p>
            <a:pPr algn="ctr"/>
            <a:r>
              <a:rPr lang="en-AU" sz="2400" b="1" i="1" dirty="0">
                <a:solidFill>
                  <a:schemeClr val="accent6">
                    <a:lumMod val="75000"/>
                  </a:schemeClr>
                </a:solidFill>
              </a:rPr>
              <a:t>Part II</a:t>
            </a:r>
          </a:p>
          <a:p>
            <a:pPr algn="ctr"/>
            <a:endParaRPr lang="en-AU" sz="2400" b="1" i="1" dirty="0">
              <a:solidFill>
                <a:schemeClr val="accent6">
                  <a:lumMod val="75000"/>
                </a:schemeClr>
              </a:solidFill>
            </a:endParaRPr>
          </a:p>
          <a:p>
            <a:pPr marL="285750" indent="-285750">
              <a:buFont typeface="Arial" panose="020B0604020202020204" pitchFamily="34" charset="0"/>
              <a:buChar char="•"/>
            </a:pPr>
            <a:r>
              <a:rPr lang="en-AU" sz="2400" dirty="0">
                <a:solidFill>
                  <a:schemeClr val="accent6">
                    <a:lumMod val="75000"/>
                  </a:schemeClr>
                </a:solidFill>
              </a:rPr>
              <a:t>General Violation Exploration</a:t>
            </a:r>
          </a:p>
          <a:p>
            <a:pPr marL="285750" indent="-285750">
              <a:buFont typeface="Arial" panose="020B0604020202020204" pitchFamily="34" charset="0"/>
              <a:buChar char="•"/>
            </a:pPr>
            <a:r>
              <a:rPr lang="en-AU" sz="2400" dirty="0">
                <a:solidFill>
                  <a:schemeClr val="accent6">
                    <a:lumMod val="75000"/>
                  </a:schemeClr>
                </a:solidFill>
              </a:rPr>
              <a:t>Washington Traffic Violation and Age Groups Distribution (2009 vs. 2015)</a:t>
            </a:r>
          </a:p>
          <a:p>
            <a:pPr marL="285750" indent="-285750">
              <a:buFont typeface="Arial" panose="020B0604020202020204" pitchFamily="34" charset="0"/>
              <a:buChar char="•"/>
            </a:pPr>
            <a:r>
              <a:rPr lang="en-AU" sz="2400" dirty="0">
                <a:solidFill>
                  <a:schemeClr val="accent6">
                    <a:lumMod val="75000"/>
                  </a:schemeClr>
                </a:solidFill>
              </a:rPr>
              <a:t>Colorado Traffic Violation and Age Groups Distribution (2010 vs. 2015)</a:t>
            </a:r>
          </a:p>
          <a:p>
            <a:pPr marL="285750" indent="-285750">
              <a:buFont typeface="Arial" panose="020B0604020202020204" pitchFamily="34" charset="0"/>
              <a:buChar char="•"/>
            </a:pPr>
            <a:r>
              <a:rPr lang="en-AU" sz="2400" dirty="0">
                <a:solidFill>
                  <a:schemeClr val="accent6">
                    <a:lumMod val="75000"/>
                  </a:schemeClr>
                </a:solidFill>
              </a:rPr>
              <a:t>Nevada Traffic Violation and Age Groups Distribution (2013 vs. 2015)</a:t>
            </a:r>
          </a:p>
          <a:p>
            <a:pPr marL="285750" indent="-285750">
              <a:buFont typeface="Arial" panose="020B0604020202020204" pitchFamily="34" charset="0"/>
              <a:buChar char="•"/>
            </a:pPr>
            <a:endParaRPr lang="en-AU" sz="2400" dirty="0">
              <a:solidFill>
                <a:schemeClr val="accent6">
                  <a:lumMod val="75000"/>
                </a:schemeClr>
              </a:solidFill>
            </a:endParaRPr>
          </a:p>
          <a:p>
            <a:pPr marL="285750" indent="-285750">
              <a:buFont typeface="Arial" panose="020B0604020202020204" pitchFamily="34" charset="0"/>
              <a:buChar char="•"/>
            </a:pPr>
            <a:endParaRPr lang="en-AU" sz="2400" dirty="0">
              <a:solidFill>
                <a:schemeClr val="accent6">
                  <a:lumMod val="75000"/>
                </a:schemeClr>
              </a:solidFill>
            </a:endParaRPr>
          </a:p>
          <a:p>
            <a:pPr marL="285750" indent="-285750">
              <a:buFont typeface="Arial" panose="020B0604020202020204" pitchFamily="34" charset="0"/>
              <a:buChar char="•"/>
            </a:pPr>
            <a:endParaRPr lang="en-AU" sz="2400" dirty="0">
              <a:solidFill>
                <a:schemeClr val="accent6">
                  <a:lumMod val="75000"/>
                </a:schemeClr>
              </a:solidFill>
            </a:endParaRPr>
          </a:p>
          <a:p>
            <a:endParaRPr lang="en-AU" sz="2400" dirty="0">
              <a:solidFill>
                <a:schemeClr val="accent6">
                  <a:lumMod val="75000"/>
                </a:schemeClr>
              </a:solidFill>
            </a:endParaRPr>
          </a:p>
        </p:txBody>
      </p:sp>
    </p:spTree>
    <p:extLst>
      <p:ext uri="{BB962C8B-B14F-4D97-AF65-F5344CB8AC3E}">
        <p14:creationId xmlns:p14="http://schemas.microsoft.com/office/powerpoint/2010/main" val="1878422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l="3650" t="29131" r="35620" b="10701"/>
          <a:stretch/>
        </p:blipFill>
        <p:spPr>
          <a:xfrm>
            <a:off x="351694" y="998024"/>
            <a:ext cx="7156938" cy="3988450"/>
          </a:xfrm>
          <a:prstGeom prst="rect">
            <a:avLst/>
          </a:prstGeom>
        </p:spPr>
      </p:pic>
      <p:sp>
        <p:nvSpPr>
          <p:cNvPr id="8" name="TextBox 7"/>
          <p:cNvSpPr txBox="1"/>
          <p:nvPr/>
        </p:nvSpPr>
        <p:spPr>
          <a:xfrm>
            <a:off x="7554056" y="730091"/>
            <a:ext cx="4286250" cy="4524315"/>
          </a:xfrm>
          <a:prstGeom prst="rect">
            <a:avLst/>
          </a:prstGeom>
          <a:noFill/>
        </p:spPr>
        <p:txBody>
          <a:bodyPr wrap="square" rtlCol="0">
            <a:spAutoFit/>
          </a:bodyPr>
          <a:lstStyle/>
          <a:p>
            <a:pPr algn="ctr"/>
            <a:r>
              <a:rPr lang="en-AU" sz="2400" b="1" i="1" dirty="0">
                <a:solidFill>
                  <a:schemeClr val="accent5">
                    <a:lumMod val="75000"/>
                  </a:schemeClr>
                </a:solidFill>
              </a:rPr>
              <a:t>Top 3 Violations</a:t>
            </a:r>
            <a:br>
              <a:rPr lang="en-AU" sz="2400" b="1" i="1" dirty="0">
                <a:solidFill>
                  <a:schemeClr val="accent5">
                    <a:lumMod val="75000"/>
                  </a:schemeClr>
                </a:solidFill>
              </a:rPr>
            </a:br>
            <a:endParaRPr lang="en-AU" sz="2400" b="1" i="1" dirty="0">
              <a:solidFill>
                <a:schemeClr val="accent5">
                  <a:lumMod val="75000"/>
                </a:schemeClr>
              </a:solidFill>
            </a:endParaRPr>
          </a:p>
          <a:p>
            <a:pPr marL="285750" indent="-285750">
              <a:buFont typeface="Arial" panose="020B0604020202020204" pitchFamily="34" charset="0"/>
              <a:buChar char="•"/>
            </a:pPr>
            <a:r>
              <a:rPr lang="en-AU" sz="2400" dirty="0">
                <a:solidFill>
                  <a:schemeClr val="accent5">
                    <a:lumMod val="75000"/>
                  </a:schemeClr>
                </a:solidFill>
              </a:rPr>
              <a:t>Speeding</a:t>
            </a:r>
          </a:p>
          <a:p>
            <a:pPr marL="285750" indent="-285750">
              <a:buFont typeface="Arial" panose="020B0604020202020204" pitchFamily="34" charset="0"/>
              <a:buChar char="•"/>
            </a:pPr>
            <a:r>
              <a:rPr lang="en-AU" sz="2400" dirty="0">
                <a:solidFill>
                  <a:schemeClr val="accent5">
                    <a:lumMod val="75000"/>
                  </a:schemeClr>
                </a:solidFill>
              </a:rPr>
              <a:t>Safe Movement ( car wrecked)</a:t>
            </a:r>
            <a:br>
              <a:rPr lang="en-AU" sz="2400" dirty="0">
                <a:solidFill>
                  <a:schemeClr val="accent5">
                    <a:lumMod val="75000"/>
                  </a:schemeClr>
                </a:solidFill>
              </a:rPr>
            </a:br>
            <a:r>
              <a:rPr lang="en-AU" sz="2400" dirty="0">
                <a:solidFill>
                  <a:schemeClr val="accent6">
                    <a:lumMod val="75000"/>
                  </a:schemeClr>
                </a:solidFill>
              </a:rPr>
              <a:t>???? Is Safe Movement (wrecked car) record resulted from speeding, dui, cell phone? </a:t>
            </a:r>
            <a:endParaRPr lang="en-AU" sz="2400" dirty="0">
              <a:solidFill>
                <a:schemeClr val="accent5">
                  <a:lumMod val="75000"/>
                </a:schemeClr>
              </a:solidFill>
            </a:endParaRPr>
          </a:p>
          <a:p>
            <a:pPr marL="285750" indent="-285750">
              <a:buFont typeface="Arial" panose="020B0604020202020204" pitchFamily="34" charset="0"/>
              <a:buChar char="•"/>
            </a:pPr>
            <a:r>
              <a:rPr lang="en-AU" sz="2400" dirty="0">
                <a:solidFill>
                  <a:schemeClr val="accent5">
                    <a:lumMod val="75000"/>
                  </a:schemeClr>
                </a:solidFill>
              </a:rPr>
              <a:t>Paperwork</a:t>
            </a:r>
            <a:br>
              <a:rPr lang="en-AU" sz="2400" dirty="0">
                <a:solidFill>
                  <a:schemeClr val="accent5">
                    <a:lumMod val="75000"/>
                  </a:schemeClr>
                </a:solidFill>
              </a:rPr>
            </a:br>
            <a:r>
              <a:rPr lang="en-AU" sz="2400" dirty="0">
                <a:solidFill>
                  <a:schemeClr val="accent6">
                    <a:lumMod val="75000"/>
                  </a:schemeClr>
                </a:solidFill>
              </a:rPr>
              <a:t>???? Is Paperwork involved with DUI or other traffic crimes?</a:t>
            </a:r>
            <a:endParaRPr lang="en-AU" sz="2400" dirty="0">
              <a:solidFill>
                <a:schemeClr val="accent5">
                  <a:lumMod val="75000"/>
                </a:schemeClr>
              </a:solidFill>
            </a:endParaRPr>
          </a:p>
        </p:txBody>
      </p:sp>
      <p:sp>
        <p:nvSpPr>
          <p:cNvPr id="10" name="TextBox 9"/>
          <p:cNvSpPr txBox="1"/>
          <p:nvPr/>
        </p:nvSpPr>
        <p:spPr>
          <a:xfrm>
            <a:off x="916734" y="5629143"/>
            <a:ext cx="10923572" cy="830997"/>
          </a:xfrm>
          <a:prstGeom prst="rect">
            <a:avLst/>
          </a:prstGeom>
          <a:noFill/>
        </p:spPr>
        <p:txBody>
          <a:bodyPr wrap="square" rtlCol="0">
            <a:spAutoFit/>
          </a:bodyPr>
          <a:lstStyle/>
          <a:p>
            <a:pPr marL="285750" indent="-285750">
              <a:buFont typeface="Arial" panose="020B0604020202020204" pitchFamily="34" charset="0"/>
              <a:buChar char="•"/>
            </a:pPr>
            <a:r>
              <a:rPr lang="en-AU" sz="2400" dirty="0">
                <a:solidFill>
                  <a:srgbClr val="C00000"/>
                </a:solidFill>
              </a:rPr>
              <a:t>Therefore, TO DO: </a:t>
            </a:r>
            <a:br>
              <a:rPr lang="en-AU" sz="2400" dirty="0">
                <a:solidFill>
                  <a:srgbClr val="C00000"/>
                </a:solidFill>
              </a:rPr>
            </a:br>
            <a:r>
              <a:rPr lang="en-AU" sz="2400" dirty="0">
                <a:solidFill>
                  <a:srgbClr val="C00000"/>
                </a:solidFill>
              </a:rPr>
              <a:t>Explore mainly the distribution of Speeding, DUI, Cell Phone with varied age groups</a:t>
            </a:r>
          </a:p>
        </p:txBody>
      </p:sp>
    </p:spTree>
    <p:extLst>
      <p:ext uri="{BB962C8B-B14F-4D97-AF65-F5344CB8AC3E}">
        <p14:creationId xmlns:p14="http://schemas.microsoft.com/office/powerpoint/2010/main" val="29046442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43463961"/>
              </p:ext>
            </p:extLst>
          </p:nvPr>
        </p:nvGraphicFramePr>
        <p:xfrm>
          <a:off x="110530" y="544555"/>
          <a:ext cx="11868109" cy="5521960"/>
        </p:xfrm>
        <a:graphic>
          <a:graphicData uri="http://schemas.openxmlformats.org/drawingml/2006/table">
            <a:tbl>
              <a:tblPr firstRow="1" bandRow="1">
                <a:tableStyleId>{5C22544A-7EE6-4342-B048-85BDC9FD1C3A}</a:tableStyleId>
              </a:tblPr>
              <a:tblGrid>
                <a:gridCol w="1182692">
                  <a:extLst>
                    <a:ext uri="{9D8B030D-6E8A-4147-A177-3AD203B41FA5}">
                      <a16:colId xmlns:a16="http://schemas.microsoft.com/office/drawing/2014/main" val="586667752"/>
                    </a:ext>
                  </a:extLst>
                </a:gridCol>
                <a:gridCol w="2442755">
                  <a:extLst>
                    <a:ext uri="{9D8B030D-6E8A-4147-A177-3AD203B41FA5}">
                      <a16:colId xmlns:a16="http://schemas.microsoft.com/office/drawing/2014/main" val="1739393590"/>
                    </a:ext>
                  </a:extLst>
                </a:gridCol>
                <a:gridCol w="2338252">
                  <a:extLst>
                    <a:ext uri="{9D8B030D-6E8A-4147-A177-3AD203B41FA5}">
                      <a16:colId xmlns:a16="http://schemas.microsoft.com/office/drawing/2014/main" val="2581143888"/>
                    </a:ext>
                  </a:extLst>
                </a:gridCol>
                <a:gridCol w="1750422">
                  <a:extLst>
                    <a:ext uri="{9D8B030D-6E8A-4147-A177-3AD203B41FA5}">
                      <a16:colId xmlns:a16="http://schemas.microsoft.com/office/drawing/2014/main" val="3181064208"/>
                    </a:ext>
                  </a:extLst>
                </a:gridCol>
                <a:gridCol w="4153988">
                  <a:extLst>
                    <a:ext uri="{9D8B030D-6E8A-4147-A177-3AD203B41FA5}">
                      <a16:colId xmlns:a16="http://schemas.microsoft.com/office/drawing/2014/main" val="611884343"/>
                    </a:ext>
                  </a:extLst>
                </a:gridCol>
              </a:tblGrid>
              <a:tr h="370840">
                <a:tc>
                  <a:txBody>
                    <a:bodyPr/>
                    <a:lstStyle/>
                    <a:p>
                      <a:pPr algn="ctr"/>
                      <a:r>
                        <a:rPr lang="en-US" sz="1600" dirty="0"/>
                        <a:t>Violation</a:t>
                      </a:r>
                      <a:endParaRPr lang="en-AU"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smtClean="0"/>
                        <a:t>Violation</a:t>
                      </a:r>
                      <a:r>
                        <a:rPr lang="en-US" sz="1600" baseline="0" dirty="0" smtClean="0"/>
                        <a:t> Up or Down</a:t>
                      </a:r>
                      <a:endParaRPr lang="en-AU"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2009</a:t>
                      </a:r>
                      <a:endParaRPr lang="en-AU"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2015</a:t>
                      </a:r>
                      <a:endParaRPr lang="en-AU"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smtClean="0"/>
                        <a:t>Age Group Statics</a:t>
                      </a:r>
                      <a:r>
                        <a:rPr lang="en-US" sz="1600" baseline="0" dirty="0" smtClean="0"/>
                        <a:t> Review</a:t>
                      </a:r>
                      <a:endParaRPr lang="en-AU" sz="1600" dirty="0" smtClean="0"/>
                    </a:p>
                  </a:txBody>
                  <a:tcPr/>
                </a:tc>
                <a:extLst>
                  <a:ext uri="{0D108BD9-81ED-4DB2-BD59-A6C34878D82A}">
                    <a16:rowId xmlns:a16="http://schemas.microsoft.com/office/drawing/2014/main" val="2589529264"/>
                  </a:ext>
                </a:extLst>
              </a:tr>
              <a:tr h="370840">
                <a:tc>
                  <a:txBody>
                    <a:bodyPr/>
                    <a:lstStyle/>
                    <a:p>
                      <a:r>
                        <a:rPr lang="en-US" sz="1600" dirty="0"/>
                        <a:t>Speeding</a:t>
                      </a:r>
                      <a:endParaRPr lang="en-AU" sz="1600" dirty="0"/>
                    </a:p>
                  </a:txBody>
                  <a:tcPr/>
                </a:tc>
                <a:tc>
                  <a:txBody>
                    <a:bodyPr/>
                    <a:lstStyle/>
                    <a:p>
                      <a:r>
                        <a:rPr lang="en-US" sz="1600" dirty="0">
                          <a:solidFill>
                            <a:srgbClr val="FF0000"/>
                          </a:solidFill>
                        </a:rPr>
                        <a:t>2009 &lt; 2015</a:t>
                      </a:r>
                    </a:p>
                    <a:p>
                      <a:r>
                        <a:rPr lang="en-US" sz="1600" dirty="0">
                          <a:solidFill>
                            <a:srgbClr val="FF0000"/>
                          </a:solidFill>
                        </a:rPr>
                        <a:t>2009 = (1- </a:t>
                      </a:r>
                      <a:r>
                        <a:rPr lang="en-US" sz="1600" dirty="0" smtClean="0">
                          <a:solidFill>
                            <a:srgbClr val="FF0000"/>
                          </a:solidFill>
                        </a:rPr>
                        <a:t>2.5%) </a:t>
                      </a:r>
                      <a:r>
                        <a:rPr lang="en-US" sz="1600" dirty="0">
                          <a:solidFill>
                            <a:srgbClr val="FF0000"/>
                          </a:solidFill>
                        </a:rPr>
                        <a:t>* 2015</a:t>
                      </a:r>
                      <a:endParaRPr lang="en-AU" sz="1600" dirty="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solidFill>
                            <a:schemeClr val="bg1">
                              <a:lumMod val="50000"/>
                            </a:schemeClr>
                          </a:solidFill>
                        </a:rPr>
                        <a:t>Highest: </a:t>
                      </a:r>
                      <a:r>
                        <a:rPr lang="en-AU" sz="1600" dirty="0">
                          <a:solidFill>
                            <a:srgbClr val="00B0F0"/>
                          </a:solidFill>
                        </a:rPr>
                        <a:t>20-24</a:t>
                      </a:r>
                      <a:r>
                        <a:rPr lang="en-AU" sz="1600" dirty="0">
                          <a:solidFill>
                            <a:schemeClr val="bg1">
                              <a:lumMod val="50000"/>
                            </a:schemeClr>
                          </a:solidFill>
                        </a:rPr>
                        <a:t> </a:t>
                      </a:r>
                      <a:r>
                        <a:rPr lang="en-AU" sz="1600" dirty="0">
                          <a:solidFill>
                            <a:srgbClr val="00B0F0"/>
                          </a:solidFill>
                        </a:rPr>
                        <a:t>then 25- 29</a:t>
                      </a:r>
                      <a:r>
                        <a:rPr lang="en-AU" sz="1600" dirty="0">
                          <a:solidFill>
                            <a:schemeClr val="bg1">
                              <a:lumMod val="50000"/>
                            </a:schemeClr>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solidFill>
                            <a:schemeClr val="bg1">
                              <a:lumMod val="50000"/>
                            </a:schemeClr>
                          </a:solidFill>
                        </a:rPr>
                        <a:t>More elder Less violation</a:t>
                      </a:r>
                    </a:p>
                    <a:p>
                      <a:endParaRPr lang="en-AU"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solidFill>
                            <a:schemeClr val="bg1">
                              <a:lumMod val="50000"/>
                            </a:schemeClr>
                          </a:solidFill>
                        </a:rPr>
                        <a:t>Highest: </a:t>
                      </a:r>
                      <a:r>
                        <a:rPr lang="en-AU" sz="1600" dirty="0">
                          <a:solidFill>
                            <a:srgbClr val="00B0F0"/>
                          </a:solidFill>
                        </a:rPr>
                        <a:t>20-24</a:t>
                      </a:r>
                      <a:r>
                        <a:rPr lang="en-AU" sz="1600" dirty="0">
                          <a:solidFill>
                            <a:schemeClr val="bg1">
                              <a:lumMod val="50000"/>
                            </a:schemeClr>
                          </a:solidFill>
                        </a:rPr>
                        <a:t> </a:t>
                      </a:r>
                      <a:r>
                        <a:rPr lang="en-AU" sz="1600" dirty="0">
                          <a:solidFill>
                            <a:srgbClr val="00B0F0"/>
                          </a:solidFill>
                        </a:rPr>
                        <a:t>then 25- 29</a:t>
                      </a:r>
                      <a:r>
                        <a:rPr lang="en-AU" sz="1600" dirty="0">
                          <a:solidFill>
                            <a:schemeClr val="bg1">
                              <a:lumMod val="50000"/>
                            </a:schemeClr>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solidFill>
                            <a:schemeClr val="bg1">
                              <a:lumMod val="50000"/>
                            </a:schemeClr>
                          </a:solidFill>
                        </a:rPr>
                        <a:t>More elder Less violation</a:t>
                      </a:r>
                    </a:p>
                  </a:txBody>
                  <a:tcPr/>
                </a:tc>
                <a:tc>
                  <a:txBody>
                    <a:bodyPr/>
                    <a:lstStyle/>
                    <a:p>
                      <a:endParaRPr lang="en-US" sz="1600" dirty="0" smtClean="0">
                        <a:solidFill>
                          <a:srgbClr val="FF0000"/>
                        </a:solidFill>
                      </a:endParaRPr>
                    </a:p>
                    <a:p>
                      <a:endParaRPr lang="en-AU" sz="1600" dirty="0">
                        <a:solidFill>
                          <a:srgbClr val="FF0000"/>
                        </a:solidFill>
                      </a:endParaRPr>
                    </a:p>
                  </a:txBody>
                  <a:tcPr/>
                </a:tc>
                <a:extLst>
                  <a:ext uri="{0D108BD9-81ED-4DB2-BD59-A6C34878D82A}">
                    <a16:rowId xmlns:a16="http://schemas.microsoft.com/office/drawing/2014/main" val="3113520484"/>
                  </a:ext>
                </a:extLst>
              </a:tr>
              <a:tr h="1811769">
                <a:tc>
                  <a:txBody>
                    <a:bodyPr/>
                    <a:lstStyle/>
                    <a:p>
                      <a:r>
                        <a:rPr lang="en-US" sz="1600" dirty="0"/>
                        <a:t>DUI</a:t>
                      </a:r>
                      <a:endParaRPr lang="en-AU" sz="1600" dirty="0"/>
                    </a:p>
                  </a:txBody>
                  <a:tcPr/>
                </a:tc>
                <a:tc>
                  <a:txBody>
                    <a:bodyPr/>
                    <a:lstStyle/>
                    <a:p>
                      <a:r>
                        <a:rPr lang="en-US" sz="1600" dirty="0">
                          <a:solidFill>
                            <a:srgbClr val="00B050"/>
                          </a:solidFill>
                        </a:rPr>
                        <a:t>2009 &gt; 2015</a:t>
                      </a:r>
                      <a:endParaRPr lang="en-AU" sz="1600" dirty="0">
                        <a:solidFill>
                          <a:srgbClr val="00B050"/>
                        </a:solidFill>
                      </a:endParaRPr>
                    </a:p>
                    <a:p>
                      <a:r>
                        <a:rPr lang="en-AU" sz="1600" dirty="0">
                          <a:solidFill>
                            <a:srgbClr val="00B050"/>
                          </a:solidFill>
                        </a:rPr>
                        <a:t>(2009 = (</a:t>
                      </a:r>
                      <a:r>
                        <a:rPr lang="en-AU" sz="1600" dirty="0" smtClean="0">
                          <a:solidFill>
                            <a:srgbClr val="00B050"/>
                          </a:solidFill>
                        </a:rPr>
                        <a:t>1+21.5%) </a:t>
                      </a:r>
                      <a:r>
                        <a:rPr lang="en-AU" sz="1600" dirty="0">
                          <a:solidFill>
                            <a:srgbClr val="00B050"/>
                          </a:solidFill>
                        </a:rPr>
                        <a:t>* 2015)</a:t>
                      </a:r>
                      <a:br>
                        <a:rPr lang="en-AU" sz="1600" dirty="0">
                          <a:solidFill>
                            <a:srgbClr val="00B050"/>
                          </a:solidFill>
                        </a:rPr>
                      </a:br>
                      <a:r>
                        <a:rPr lang="en-AU" sz="1600" dirty="0">
                          <a:solidFill>
                            <a:srgbClr val="00B050"/>
                          </a:solidFill>
                        </a:rPr>
                        <a:t>(new DUI law, 28/9/2013)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solidFill>
                            <a:schemeClr val="bg1">
                              <a:lumMod val="50000"/>
                            </a:schemeClr>
                          </a:solidFill>
                        </a:rPr>
                        <a:t>Highest: </a:t>
                      </a:r>
                      <a:r>
                        <a:rPr lang="en-AU" sz="1600" dirty="0">
                          <a:solidFill>
                            <a:srgbClr val="00B0F0"/>
                          </a:solidFill>
                        </a:rPr>
                        <a:t>20-24</a:t>
                      </a:r>
                      <a:r>
                        <a:rPr lang="en-AU" sz="1600" dirty="0">
                          <a:solidFill>
                            <a:schemeClr val="bg1">
                              <a:lumMod val="50000"/>
                            </a:schemeClr>
                          </a:solidFill>
                        </a:rPr>
                        <a:t> </a:t>
                      </a:r>
                      <a:r>
                        <a:rPr lang="en-AU" sz="1600" dirty="0">
                          <a:solidFill>
                            <a:srgbClr val="00B0F0"/>
                          </a:solidFill>
                        </a:rPr>
                        <a:t>then 25- 29</a:t>
                      </a:r>
                      <a:r>
                        <a:rPr lang="en-AU" sz="1600" dirty="0">
                          <a:solidFill>
                            <a:schemeClr val="bg1">
                              <a:lumMod val="50000"/>
                            </a:schemeClr>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solidFill>
                            <a:schemeClr val="bg1">
                              <a:lumMod val="50000"/>
                            </a:schemeClr>
                          </a:solidFill>
                        </a:rPr>
                        <a:t>More elder Less violation</a:t>
                      </a:r>
                    </a:p>
                    <a:p>
                      <a:endParaRPr lang="en-US" sz="1600" dirty="0">
                        <a:solidFill>
                          <a:srgbClr val="FF0000"/>
                        </a:solidFill>
                      </a:endParaRPr>
                    </a:p>
                    <a:p>
                      <a:r>
                        <a:rPr lang="en-US" sz="1600" dirty="0">
                          <a:solidFill>
                            <a:srgbClr val="FF0000"/>
                          </a:solidFill>
                        </a:rPr>
                        <a:t>DUI</a:t>
                      </a:r>
                      <a:r>
                        <a:rPr lang="en-US" sz="1600" dirty="0">
                          <a:solidFill>
                            <a:schemeClr val="bg1">
                              <a:lumMod val="50000"/>
                            </a:schemeClr>
                          </a:solidFill>
                        </a:rPr>
                        <a:t> violation is around </a:t>
                      </a:r>
                      <a:r>
                        <a:rPr lang="en-US" sz="1600" dirty="0">
                          <a:solidFill>
                            <a:srgbClr val="FF0000"/>
                          </a:solidFill>
                        </a:rPr>
                        <a:t>5 TIMES </a:t>
                      </a:r>
                      <a:r>
                        <a:rPr lang="en-US" sz="1600" dirty="0">
                          <a:solidFill>
                            <a:schemeClr val="bg1">
                              <a:lumMod val="50000"/>
                            </a:schemeClr>
                          </a:solidFill>
                        </a:rPr>
                        <a:t>of the amount of </a:t>
                      </a:r>
                      <a:r>
                        <a:rPr lang="en-US" sz="1600" dirty="0">
                          <a:solidFill>
                            <a:srgbClr val="FF0000"/>
                          </a:solidFill>
                        </a:rPr>
                        <a:t>cell phone </a:t>
                      </a:r>
                      <a:r>
                        <a:rPr lang="en-US" sz="1600" dirty="0">
                          <a:solidFill>
                            <a:schemeClr val="bg1">
                              <a:lumMod val="50000"/>
                            </a:schemeClr>
                          </a:solidFill>
                        </a:rPr>
                        <a:t>violation for the driver </a:t>
                      </a:r>
                      <a:r>
                        <a:rPr lang="en-US" sz="1600" dirty="0">
                          <a:solidFill>
                            <a:srgbClr val="FF0000"/>
                          </a:solidFill>
                        </a:rPr>
                        <a:t>(20-24)</a:t>
                      </a:r>
                      <a:endParaRPr lang="en-AU"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solidFill>
                            <a:schemeClr val="bg1">
                              <a:lumMod val="50000"/>
                            </a:schemeClr>
                          </a:solidFill>
                        </a:rPr>
                        <a:t>Highest: </a:t>
                      </a:r>
                      <a:r>
                        <a:rPr lang="en-AU" sz="1600" dirty="0">
                          <a:solidFill>
                            <a:srgbClr val="00B0F0"/>
                          </a:solidFill>
                        </a:rPr>
                        <a:t>20-24</a:t>
                      </a:r>
                      <a:r>
                        <a:rPr lang="en-AU" sz="1600" dirty="0">
                          <a:solidFill>
                            <a:schemeClr val="bg1">
                              <a:lumMod val="50000"/>
                            </a:schemeClr>
                          </a:solidFill>
                        </a:rPr>
                        <a:t> </a:t>
                      </a:r>
                      <a:r>
                        <a:rPr lang="en-AU" sz="1600" dirty="0">
                          <a:solidFill>
                            <a:srgbClr val="00B0F0"/>
                          </a:solidFill>
                        </a:rPr>
                        <a:t>then 25- 29</a:t>
                      </a:r>
                      <a:r>
                        <a:rPr lang="en-AU" sz="1600" dirty="0">
                          <a:solidFill>
                            <a:schemeClr val="bg1">
                              <a:lumMod val="50000"/>
                            </a:schemeClr>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solidFill>
                            <a:schemeClr val="bg1">
                              <a:lumMod val="50000"/>
                            </a:schemeClr>
                          </a:solidFill>
                        </a:rPr>
                        <a:t>More elder Less violation</a:t>
                      </a:r>
                    </a:p>
                    <a:p>
                      <a:endParaRPr lang="en-US" sz="1600" dirty="0"/>
                    </a:p>
                  </a:txBody>
                  <a:tcPr/>
                </a:tc>
                <a:tc>
                  <a:txBody>
                    <a:bodyPr/>
                    <a:lstStyle/>
                    <a:p>
                      <a:endParaRPr lang="en-AU" sz="1600" dirty="0">
                        <a:solidFill>
                          <a:srgbClr val="00B050"/>
                        </a:solidFill>
                      </a:endParaRPr>
                    </a:p>
                  </a:txBody>
                  <a:tcPr/>
                </a:tc>
                <a:extLst>
                  <a:ext uri="{0D108BD9-81ED-4DB2-BD59-A6C34878D82A}">
                    <a16:rowId xmlns:a16="http://schemas.microsoft.com/office/drawing/2014/main" val="2518982528"/>
                  </a:ext>
                </a:extLst>
              </a:tr>
              <a:tr h="1609147">
                <a:tc>
                  <a:txBody>
                    <a:bodyPr/>
                    <a:lstStyle/>
                    <a:p>
                      <a:r>
                        <a:rPr lang="en-US" sz="1600" dirty="0"/>
                        <a:t>Cell phone</a:t>
                      </a:r>
                      <a:endParaRPr lang="en-AU" sz="1600" dirty="0"/>
                    </a:p>
                  </a:txBody>
                  <a:tcPr/>
                </a:tc>
                <a:tc>
                  <a:txBody>
                    <a:bodyPr/>
                    <a:lstStyle/>
                    <a:p>
                      <a:r>
                        <a:rPr lang="en-US" sz="1600" dirty="0">
                          <a:solidFill>
                            <a:srgbClr val="FF0000"/>
                          </a:solidFill>
                        </a:rPr>
                        <a:t>2009 &lt; 2015</a:t>
                      </a:r>
                    </a:p>
                    <a:p>
                      <a:r>
                        <a:rPr lang="en-US" sz="1600" dirty="0">
                          <a:solidFill>
                            <a:srgbClr val="FF0000"/>
                          </a:solidFill>
                        </a:rPr>
                        <a:t>(2015</a:t>
                      </a:r>
                      <a:r>
                        <a:rPr lang="en-US" sz="1600" baseline="0" dirty="0">
                          <a:solidFill>
                            <a:srgbClr val="FF0000"/>
                          </a:solidFill>
                        </a:rPr>
                        <a:t> = </a:t>
                      </a:r>
                      <a:r>
                        <a:rPr lang="en-US" sz="1600" baseline="0" dirty="0" smtClean="0">
                          <a:solidFill>
                            <a:srgbClr val="FF0000"/>
                          </a:solidFill>
                        </a:rPr>
                        <a:t>4.3</a:t>
                      </a:r>
                      <a:r>
                        <a:rPr lang="en-US" sz="1600" baseline="0" dirty="0">
                          <a:solidFill>
                            <a:srgbClr val="FF0000"/>
                          </a:solidFill>
                        </a:rPr>
                        <a:t>* 2009)</a:t>
                      </a:r>
                    </a:p>
                    <a:p>
                      <a:r>
                        <a:rPr lang="en-US" sz="1600" baseline="0" dirty="0">
                          <a:solidFill>
                            <a:srgbClr val="FF0000"/>
                          </a:solidFill>
                        </a:rPr>
                        <a:t>(starting from 2012, smartphone overtook feature phone)</a:t>
                      </a:r>
                      <a:endParaRPr lang="en-AU" sz="1600" dirty="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solidFill>
                            <a:schemeClr val="bg1">
                              <a:lumMod val="50000"/>
                            </a:schemeClr>
                          </a:solidFill>
                        </a:rPr>
                        <a:t>Highest:</a:t>
                      </a:r>
                      <a:r>
                        <a:rPr lang="en-AU" sz="1600" baseline="0" dirty="0">
                          <a:solidFill>
                            <a:schemeClr val="bg1">
                              <a:lumMod val="50000"/>
                            </a:schemeClr>
                          </a:solidFill>
                        </a:rPr>
                        <a:t> </a:t>
                      </a:r>
                      <a:r>
                        <a:rPr lang="en-AU" sz="1600" kern="1200" dirty="0">
                          <a:solidFill>
                            <a:srgbClr val="00B0F0"/>
                          </a:solidFill>
                          <a:latin typeface="+mn-lt"/>
                          <a:ea typeface="+mn-ea"/>
                          <a:cs typeface="+mn-cs"/>
                        </a:rPr>
                        <a:t>20-24 nearly = 25-29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600" dirty="0">
                        <a:solidFill>
                          <a:schemeClr val="bg1">
                            <a:lumMod val="5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solidFill>
                            <a:schemeClr val="bg1">
                              <a:lumMod val="50000"/>
                            </a:schemeClr>
                          </a:solidFill>
                        </a:rPr>
                        <a:t>It could be told that </a:t>
                      </a:r>
                      <a:r>
                        <a:rPr lang="en-AU" sz="1600" dirty="0">
                          <a:solidFill>
                            <a:srgbClr val="FF0000"/>
                          </a:solidFill>
                        </a:rPr>
                        <a:t>cell phone violation </a:t>
                      </a:r>
                      <a:r>
                        <a:rPr lang="en-AU" sz="1600" dirty="0">
                          <a:solidFill>
                            <a:schemeClr val="bg1">
                              <a:lumMod val="50000"/>
                            </a:schemeClr>
                          </a:solidFill>
                        </a:rPr>
                        <a:t>appears equally distribution among drivers from age </a:t>
                      </a:r>
                      <a:r>
                        <a:rPr lang="en-AU" sz="1600" dirty="0">
                          <a:solidFill>
                            <a:srgbClr val="FF0000"/>
                          </a:solidFill>
                        </a:rPr>
                        <a:t>20-49</a:t>
                      </a:r>
                      <a:r>
                        <a:rPr lang="en-AU" sz="1600" dirty="0" smtClean="0">
                          <a:solidFill>
                            <a:schemeClr val="bg1">
                              <a:lumMod val="50000"/>
                            </a:schemeClr>
                          </a:solidFill>
                        </a:rPr>
                        <a:t>.</a:t>
                      </a:r>
                      <a:endParaRPr lang="en-AU"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solidFill>
                            <a:schemeClr val="bg1">
                              <a:lumMod val="50000"/>
                            </a:schemeClr>
                          </a:solidFill>
                        </a:rPr>
                        <a:t>Highest: </a:t>
                      </a:r>
                      <a:r>
                        <a:rPr lang="en-AU" sz="1600" dirty="0">
                          <a:solidFill>
                            <a:srgbClr val="00B0F0"/>
                          </a:solidFill>
                        </a:rPr>
                        <a:t>30-34</a:t>
                      </a:r>
                      <a:r>
                        <a:rPr lang="en-AU" sz="1600" dirty="0">
                          <a:solidFill>
                            <a:schemeClr val="bg1">
                              <a:lumMod val="50000"/>
                            </a:schemeClr>
                          </a:solidFill>
                        </a:rPr>
                        <a:t> </a:t>
                      </a:r>
                      <a:r>
                        <a:rPr lang="en-AU" sz="1600" dirty="0">
                          <a:solidFill>
                            <a:srgbClr val="00B0F0"/>
                          </a:solidFill>
                        </a:rPr>
                        <a:t>then 25- 29</a:t>
                      </a:r>
                      <a:r>
                        <a:rPr lang="en-AU" sz="1600" dirty="0">
                          <a:solidFill>
                            <a:schemeClr val="bg1">
                              <a:lumMod val="50000"/>
                            </a:schemeClr>
                          </a:solidFill>
                        </a:rPr>
                        <a:t>. </a:t>
                      </a:r>
                    </a:p>
                    <a:p>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solidFill>
                            <a:schemeClr val="bg1">
                              <a:lumMod val="50000"/>
                            </a:schemeClr>
                          </a:solidFill>
                        </a:rPr>
                        <a:t>From</a:t>
                      </a:r>
                      <a:r>
                        <a:rPr lang="en-AU" sz="1600" baseline="0" dirty="0">
                          <a:solidFill>
                            <a:schemeClr val="bg1">
                              <a:lumMod val="50000"/>
                            </a:schemeClr>
                          </a:solidFill>
                        </a:rPr>
                        <a:t> 35, m</a:t>
                      </a:r>
                      <a:r>
                        <a:rPr lang="en-AU" sz="1600" dirty="0">
                          <a:solidFill>
                            <a:schemeClr val="bg1">
                              <a:lumMod val="50000"/>
                            </a:schemeClr>
                          </a:solidFill>
                        </a:rPr>
                        <a:t>ore elder less violation</a:t>
                      </a:r>
                    </a:p>
                    <a:p>
                      <a:endParaRPr lang="en-AU" sz="1600" dirty="0"/>
                    </a:p>
                  </a:txBody>
                  <a:tcPr/>
                </a:tc>
                <a:tc>
                  <a:txBody>
                    <a:bodyPr/>
                    <a:lstStyle/>
                    <a:p>
                      <a:endParaRPr lang="en-AU" sz="1600" dirty="0">
                        <a:solidFill>
                          <a:srgbClr val="FF0000"/>
                        </a:solidFill>
                      </a:endParaRPr>
                    </a:p>
                  </a:txBody>
                  <a:tcPr/>
                </a:tc>
                <a:extLst>
                  <a:ext uri="{0D108BD9-81ED-4DB2-BD59-A6C34878D82A}">
                    <a16:rowId xmlns:a16="http://schemas.microsoft.com/office/drawing/2014/main" val="3433264715"/>
                  </a:ext>
                </a:extLst>
              </a:tr>
            </a:tbl>
          </a:graphicData>
        </a:graphic>
      </p:graphicFrame>
      <p:sp>
        <p:nvSpPr>
          <p:cNvPr id="3" name="Rectangle 2"/>
          <p:cNvSpPr/>
          <p:nvPr/>
        </p:nvSpPr>
        <p:spPr>
          <a:xfrm>
            <a:off x="2661139" y="55490"/>
            <a:ext cx="7309340" cy="369332"/>
          </a:xfrm>
          <a:prstGeom prst="rect">
            <a:avLst/>
          </a:prstGeom>
        </p:spPr>
        <p:txBody>
          <a:bodyPr wrap="square">
            <a:spAutoFit/>
          </a:bodyPr>
          <a:lstStyle/>
          <a:p>
            <a:r>
              <a:rPr lang="en-AU" b="1" i="1" dirty="0">
                <a:solidFill>
                  <a:schemeClr val="bg1">
                    <a:lumMod val="50000"/>
                  </a:schemeClr>
                </a:solidFill>
              </a:rPr>
              <a:t>Washington Traffic Violation and Age Groups Distribution (2009 vs. 2015)</a:t>
            </a:r>
            <a:endParaRPr lang="en-AU" dirty="0"/>
          </a:p>
        </p:txBody>
      </p:sp>
      <p:pic>
        <p:nvPicPr>
          <p:cNvPr id="9" name="Picture 8"/>
          <p:cNvPicPr>
            <a:picLocks noChangeAspect="1"/>
          </p:cNvPicPr>
          <p:nvPr/>
        </p:nvPicPr>
        <p:blipFill rotWithShape="1">
          <a:blip r:embed="rId2"/>
          <a:srcRect l="60775" t="45081" r="15063" b="52416"/>
          <a:stretch/>
        </p:blipFill>
        <p:spPr>
          <a:xfrm>
            <a:off x="7840675" y="1371601"/>
            <a:ext cx="4259608" cy="248194"/>
          </a:xfrm>
          <a:prstGeom prst="rect">
            <a:avLst/>
          </a:prstGeom>
        </p:spPr>
      </p:pic>
      <p:pic>
        <p:nvPicPr>
          <p:cNvPr id="5" name="Picture 4"/>
          <p:cNvPicPr>
            <a:picLocks noChangeAspect="1"/>
          </p:cNvPicPr>
          <p:nvPr/>
        </p:nvPicPr>
        <p:blipFill rotWithShape="1">
          <a:blip r:embed="rId2"/>
          <a:srcRect l="60775" t="45081" r="15063" b="52416"/>
          <a:stretch/>
        </p:blipFill>
        <p:spPr>
          <a:xfrm>
            <a:off x="7840675" y="2710619"/>
            <a:ext cx="4259608" cy="248194"/>
          </a:xfrm>
          <a:prstGeom prst="rect">
            <a:avLst/>
          </a:prstGeom>
        </p:spPr>
      </p:pic>
      <p:pic>
        <p:nvPicPr>
          <p:cNvPr id="6" name="Picture 5"/>
          <p:cNvPicPr>
            <a:picLocks noChangeAspect="1"/>
          </p:cNvPicPr>
          <p:nvPr/>
        </p:nvPicPr>
        <p:blipFill rotWithShape="1">
          <a:blip r:embed="rId2"/>
          <a:srcRect l="60775" t="45081" r="15063" b="51345"/>
          <a:stretch/>
        </p:blipFill>
        <p:spPr>
          <a:xfrm>
            <a:off x="7840675" y="4580709"/>
            <a:ext cx="4259608" cy="354361"/>
          </a:xfrm>
          <a:prstGeom prst="rect">
            <a:avLst/>
          </a:prstGeom>
        </p:spPr>
      </p:pic>
      <p:sp>
        <p:nvSpPr>
          <p:cNvPr id="8" name="Rectangle 7"/>
          <p:cNvSpPr/>
          <p:nvPr/>
        </p:nvSpPr>
        <p:spPr>
          <a:xfrm>
            <a:off x="235131" y="6186248"/>
            <a:ext cx="11865152" cy="646331"/>
          </a:xfrm>
          <a:prstGeom prst="rect">
            <a:avLst/>
          </a:prstGeom>
        </p:spPr>
        <p:txBody>
          <a:bodyPr wrap="square">
            <a:spAutoFit/>
          </a:bodyPr>
          <a:lstStyle/>
          <a:p>
            <a:r>
              <a:rPr lang="en-AU" b="1" i="1" dirty="0" smtClean="0">
                <a:solidFill>
                  <a:srgbClr val="7030A0"/>
                </a:solidFill>
              </a:rPr>
              <a:t>IS THE INCREASE OF THE VIOLATION DETERMINED BY THE INCREASE OF THE DRIVER?  NO – by exploring the violation in age groups of Washington.</a:t>
            </a:r>
          </a:p>
        </p:txBody>
      </p:sp>
    </p:spTree>
    <p:extLst>
      <p:ext uri="{BB962C8B-B14F-4D97-AF65-F5344CB8AC3E}">
        <p14:creationId xmlns:p14="http://schemas.microsoft.com/office/powerpoint/2010/main" val="2446984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047" t="21721" r="25660" b="14919"/>
          <a:stretch/>
        </p:blipFill>
        <p:spPr>
          <a:xfrm>
            <a:off x="360484" y="228600"/>
            <a:ext cx="6101861" cy="3093781"/>
          </a:xfrm>
          <a:prstGeom prst="rect">
            <a:avLst/>
          </a:prstGeom>
        </p:spPr>
      </p:pic>
      <p:pic>
        <p:nvPicPr>
          <p:cNvPr id="3" name="Picture 2"/>
          <p:cNvPicPr>
            <a:picLocks noChangeAspect="1"/>
          </p:cNvPicPr>
          <p:nvPr/>
        </p:nvPicPr>
        <p:blipFill rotWithShape="1">
          <a:blip r:embed="rId3"/>
          <a:srcRect l="4063" t="22197" r="25701" b="14511"/>
          <a:stretch/>
        </p:blipFill>
        <p:spPr>
          <a:xfrm>
            <a:off x="360484" y="3322381"/>
            <a:ext cx="6383216" cy="3235569"/>
          </a:xfrm>
          <a:prstGeom prst="rect">
            <a:avLst/>
          </a:prstGeom>
        </p:spPr>
      </p:pic>
      <p:sp>
        <p:nvSpPr>
          <p:cNvPr id="4" name="TextBox 3"/>
          <p:cNvSpPr txBox="1"/>
          <p:nvPr/>
        </p:nvSpPr>
        <p:spPr>
          <a:xfrm>
            <a:off x="6743700" y="228600"/>
            <a:ext cx="5108331" cy="5909310"/>
          </a:xfrm>
          <a:prstGeom prst="rect">
            <a:avLst/>
          </a:prstGeom>
          <a:noFill/>
        </p:spPr>
        <p:txBody>
          <a:bodyPr wrap="square" rtlCol="0">
            <a:spAutoFit/>
          </a:bodyPr>
          <a:lstStyle/>
          <a:p>
            <a:pPr algn="ctr"/>
            <a:r>
              <a:rPr lang="en-AU" b="1" i="1" dirty="0">
                <a:solidFill>
                  <a:schemeClr val="bg1">
                    <a:lumMod val="50000"/>
                  </a:schemeClr>
                </a:solidFill>
              </a:rPr>
              <a:t>Washington Traffic Violation and Age Groups Distribution (2009)</a:t>
            </a:r>
            <a:br>
              <a:rPr lang="en-AU" b="1" i="1" dirty="0">
                <a:solidFill>
                  <a:schemeClr val="bg1">
                    <a:lumMod val="50000"/>
                  </a:schemeClr>
                </a:solidFill>
              </a:rPr>
            </a:br>
            <a:endParaRPr lang="en-AU" b="1" i="1" dirty="0">
              <a:solidFill>
                <a:schemeClr val="bg1">
                  <a:lumMod val="50000"/>
                </a:schemeClr>
              </a:solidFill>
            </a:endParaRPr>
          </a:p>
          <a:p>
            <a:pPr marL="342900" indent="-342900">
              <a:buFontTx/>
              <a:buAutoNum type="arabicPeriod"/>
            </a:pPr>
            <a:r>
              <a:rPr lang="en-AU" dirty="0">
                <a:solidFill>
                  <a:schemeClr val="bg1">
                    <a:lumMod val="50000"/>
                  </a:schemeClr>
                </a:solidFill>
              </a:rPr>
              <a:t>Similarity exists between speeding and DUI violation, age group </a:t>
            </a:r>
            <a:r>
              <a:rPr lang="en-AU" dirty="0">
                <a:solidFill>
                  <a:srgbClr val="00B0F0"/>
                </a:solidFill>
              </a:rPr>
              <a:t>20-24</a:t>
            </a:r>
            <a:r>
              <a:rPr lang="en-AU" dirty="0">
                <a:solidFill>
                  <a:schemeClr val="bg1">
                    <a:lumMod val="50000"/>
                  </a:schemeClr>
                </a:solidFill>
              </a:rPr>
              <a:t> contribute the highest rate, </a:t>
            </a:r>
            <a:r>
              <a:rPr lang="en-AU" dirty="0">
                <a:solidFill>
                  <a:srgbClr val="00B0F0"/>
                </a:solidFill>
              </a:rPr>
              <a:t>then 25- 29</a:t>
            </a:r>
            <a:r>
              <a:rPr lang="en-AU" dirty="0">
                <a:solidFill>
                  <a:schemeClr val="bg1">
                    <a:lumMod val="50000"/>
                  </a:schemeClr>
                </a:solidFill>
              </a:rPr>
              <a:t>. It can be concluded that more elder the driver is, less offending behaviours relevant to speeding and dui.</a:t>
            </a:r>
          </a:p>
          <a:p>
            <a:pPr marL="342900" indent="-342900">
              <a:buAutoNum type="arabicPeriod"/>
            </a:pPr>
            <a:endParaRPr lang="en-AU" dirty="0">
              <a:solidFill>
                <a:schemeClr val="bg1">
                  <a:lumMod val="50000"/>
                </a:schemeClr>
              </a:solidFill>
            </a:endParaRPr>
          </a:p>
          <a:p>
            <a:pPr marL="342900" indent="-342900">
              <a:buAutoNum type="arabicPeriod"/>
            </a:pPr>
            <a:r>
              <a:rPr lang="en-AU" dirty="0">
                <a:solidFill>
                  <a:schemeClr val="bg1">
                    <a:lumMod val="50000"/>
                  </a:schemeClr>
                </a:solidFill>
              </a:rPr>
              <a:t>Considering texting while driving, equal frequency of this behaviour spreads within drivers between 20-29. It decreasing very slightly when the age is increasing until 49. For the driver over than 50, it is nearly 1/3 reduction in the amount according to the next elder group. It could be told that </a:t>
            </a:r>
            <a:r>
              <a:rPr lang="en-AU" dirty="0">
                <a:solidFill>
                  <a:srgbClr val="FF0000"/>
                </a:solidFill>
              </a:rPr>
              <a:t>cell phone violation </a:t>
            </a:r>
            <a:r>
              <a:rPr lang="en-AU" dirty="0">
                <a:solidFill>
                  <a:schemeClr val="bg1">
                    <a:lumMod val="50000"/>
                  </a:schemeClr>
                </a:solidFill>
              </a:rPr>
              <a:t>appears equally distribution among drivers from age </a:t>
            </a:r>
            <a:r>
              <a:rPr lang="en-AU" dirty="0">
                <a:solidFill>
                  <a:srgbClr val="FF0000"/>
                </a:solidFill>
              </a:rPr>
              <a:t>20-49</a:t>
            </a:r>
            <a:r>
              <a:rPr lang="en-AU" dirty="0">
                <a:solidFill>
                  <a:schemeClr val="bg1">
                    <a:lumMod val="50000"/>
                  </a:schemeClr>
                </a:solidFill>
              </a:rPr>
              <a:t>.</a:t>
            </a:r>
          </a:p>
          <a:p>
            <a:pPr marL="342900" indent="-342900">
              <a:buAutoNum type="arabicPeriod"/>
            </a:pPr>
            <a:endParaRPr lang="en-US" dirty="0">
              <a:solidFill>
                <a:schemeClr val="bg1">
                  <a:lumMod val="50000"/>
                </a:schemeClr>
              </a:solidFill>
            </a:endParaRPr>
          </a:p>
          <a:p>
            <a:pPr marL="342900" indent="-342900">
              <a:buAutoNum type="arabicPeriod"/>
            </a:pPr>
            <a:r>
              <a:rPr lang="en-US" dirty="0">
                <a:solidFill>
                  <a:srgbClr val="FF0000"/>
                </a:solidFill>
              </a:rPr>
              <a:t>DUI</a:t>
            </a:r>
            <a:r>
              <a:rPr lang="en-US" dirty="0">
                <a:solidFill>
                  <a:schemeClr val="bg1">
                    <a:lumMod val="50000"/>
                  </a:schemeClr>
                </a:solidFill>
              </a:rPr>
              <a:t> violation is around </a:t>
            </a:r>
            <a:r>
              <a:rPr lang="en-US" dirty="0">
                <a:solidFill>
                  <a:srgbClr val="FF0000"/>
                </a:solidFill>
              </a:rPr>
              <a:t>5 TIMES </a:t>
            </a:r>
            <a:r>
              <a:rPr lang="en-US" dirty="0">
                <a:solidFill>
                  <a:schemeClr val="bg1">
                    <a:lumMod val="50000"/>
                  </a:schemeClr>
                </a:solidFill>
              </a:rPr>
              <a:t>of the amount of </a:t>
            </a:r>
            <a:r>
              <a:rPr lang="en-US" dirty="0">
                <a:solidFill>
                  <a:srgbClr val="FF0000"/>
                </a:solidFill>
              </a:rPr>
              <a:t>cell phone </a:t>
            </a:r>
            <a:r>
              <a:rPr lang="en-US" dirty="0">
                <a:solidFill>
                  <a:schemeClr val="bg1">
                    <a:lumMod val="50000"/>
                  </a:schemeClr>
                </a:solidFill>
              </a:rPr>
              <a:t>violation for the driver </a:t>
            </a:r>
            <a:r>
              <a:rPr lang="en-US" dirty="0">
                <a:solidFill>
                  <a:srgbClr val="FF0000"/>
                </a:solidFill>
              </a:rPr>
              <a:t>(20-24).</a:t>
            </a:r>
            <a:endParaRPr lang="en-AU" dirty="0">
              <a:solidFill>
                <a:srgbClr val="FF0000"/>
              </a:solidFill>
            </a:endParaRPr>
          </a:p>
        </p:txBody>
      </p:sp>
    </p:spTree>
    <p:extLst>
      <p:ext uri="{BB962C8B-B14F-4D97-AF65-F5344CB8AC3E}">
        <p14:creationId xmlns:p14="http://schemas.microsoft.com/office/powerpoint/2010/main" val="1572799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102" t="15161" r="25573" b="20244"/>
          <a:stretch/>
        </p:blipFill>
        <p:spPr>
          <a:xfrm>
            <a:off x="131886" y="254977"/>
            <a:ext cx="5853974" cy="3024554"/>
          </a:xfrm>
          <a:prstGeom prst="rect">
            <a:avLst/>
          </a:prstGeom>
        </p:spPr>
      </p:pic>
      <p:pic>
        <p:nvPicPr>
          <p:cNvPr id="3" name="Picture 2"/>
          <p:cNvPicPr>
            <a:picLocks noChangeAspect="1"/>
          </p:cNvPicPr>
          <p:nvPr/>
        </p:nvPicPr>
        <p:blipFill rotWithShape="1">
          <a:blip r:embed="rId3"/>
          <a:srcRect l="3599" t="19974" r="25866" b="17327"/>
          <a:stretch/>
        </p:blipFill>
        <p:spPr>
          <a:xfrm>
            <a:off x="131035" y="3516924"/>
            <a:ext cx="6180991" cy="3090496"/>
          </a:xfrm>
          <a:prstGeom prst="rect">
            <a:avLst/>
          </a:prstGeom>
        </p:spPr>
      </p:pic>
      <p:sp>
        <p:nvSpPr>
          <p:cNvPr id="4" name="TextBox 3"/>
          <p:cNvSpPr txBox="1"/>
          <p:nvPr/>
        </p:nvSpPr>
        <p:spPr>
          <a:xfrm>
            <a:off x="6312026" y="100631"/>
            <a:ext cx="5879974" cy="5909310"/>
          </a:xfrm>
          <a:prstGeom prst="rect">
            <a:avLst/>
          </a:prstGeom>
          <a:noFill/>
        </p:spPr>
        <p:txBody>
          <a:bodyPr wrap="square" rtlCol="0">
            <a:spAutoFit/>
          </a:bodyPr>
          <a:lstStyle/>
          <a:p>
            <a:pPr algn="ctr"/>
            <a:r>
              <a:rPr lang="en-AU" b="1" i="1" dirty="0">
                <a:solidFill>
                  <a:schemeClr val="bg1">
                    <a:lumMod val="50000"/>
                  </a:schemeClr>
                </a:solidFill>
              </a:rPr>
              <a:t>Washington Traffic Violation and Age Groups Distribution (2015)</a:t>
            </a:r>
            <a:br>
              <a:rPr lang="en-AU" b="1" i="1" dirty="0">
                <a:solidFill>
                  <a:schemeClr val="bg1">
                    <a:lumMod val="50000"/>
                  </a:schemeClr>
                </a:solidFill>
              </a:rPr>
            </a:br>
            <a:endParaRPr lang="en-AU" b="1" i="1" dirty="0">
              <a:solidFill>
                <a:schemeClr val="bg1">
                  <a:lumMod val="50000"/>
                </a:schemeClr>
              </a:solidFill>
            </a:endParaRPr>
          </a:p>
          <a:p>
            <a:pPr marL="342900" indent="-342900">
              <a:buFontTx/>
              <a:buAutoNum type="arabicPeriod"/>
            </a:pPr>
            <a:r>
              <a:rPr lang="en-AU" dirty="0">
                <a:solidFill>
                  <a:schemeClr val="bg1">
                    <a:lumMod val="50000"/>
                  </a:schemeClr>
                </a:solidFill>
              </a:rPr>
              <a:t>Speeding and DUI violation: </a:t>
            </a:r>
            <a:br>
              <a:rPr lang="en-AU" dirty="0">
                <a:solidFill>
                  <a:schemeClr val="bg1">
                    <a:lumMod val="50000"/>
                  </a:schemeClr>
                </a:solidFill>
              </a:rPr>
            </a:br>
            <a:r>
              <a:rPr lang="en-AU" dirty="0">
                <a:solidFill>
                  <a:schemeClr val="bg1">
                    <a:lumMod val="50000"/>
                  </a:schemeClr>
                </a:solidFill>
              </a:rPr>
              <a:t>Age </a:t>
            </a:r>
            <a:r>
              <a:rPr lang="en-AU" dirty="0">
                <a:solidFill>
                  <a:srgbClr val="00B0F0"/>
                </a:solidFill>
              </a:rPr>
              <a:t>20-24</a:t>
            </a:r>
            <a:r>
              <a:rPr lang="en-AU" dirty="0">
                <a:solidFill>
                  <a:schemeClr val="bg1">
                    <a:lumMod val="50000"/>
                  </a:schemeClr>
                </a:solidFill>
              </a:rPr>
              <a:t> highest </a:t>
            </a:r>
            <a:r>
              <a:rPr lang="en-AU" dirty="0">
                <a:solidFill>
                  <a:srgbClr val="00B0F0"/>
                </a:solidFill>
              </a:rPr>
              <a:t>then 25- 29</a:t>
            </a:r>
            <a:r>
              <a:rPr lang="en-AU" dirty="0">
                <a:solidFill>
                  <a:schemeClr val="bg1">
                    <a:lumMod val="50000"/>
                  </a:schemeClr>
                </a:solidFill>
              </a:rPr>
              <a:t>. More elder, less violation.</a:t>
            </a:r>
          </a:p>
          <a:p>
            <a:pPr marL="342900" indent="-342900">
              <a:buAutoNum type="arabicPeriod"/>
            </a:pPr>
            <a:endParaRPr lang="en-AU" dirty="0">
              <a:solidFill>
                <a:schemeClr val="bg1">
                  <a:lumMod val="50000"/>
                </a:schemeClr>
              </a:solidFill>
            </a:endParaRPr>
          </a:p>
          <a:p>
            <a:pPr marL="342900" indent="-342900">
              <a:buAutoNum type="arabicPeriod"/>
            </a:pPr>
            <a:r>
              <a:rPr lang="en-AU" dirty="0">
                <a:solidFill>
                  <a:schemeClr val="bg1">
                    <a:lumMod val="50000"/>
                  </a:schemeClr>
                </a:solidFill>
              </a:rPr>
              <a:t>The distribution of </a:t>
            </a:r>
            <a:r>
              <a:rPr lang="en-AU" dirty="0">
                <a:solidFill>
                  <a:srgbClr val="FF0000"/>
                </a:solidFill>
              </a:rPr>
              <a:t>DUI</a:t>
            </a:r>
            <a:r>
              <a:rPr lang="en-AU" dirty="0">
                <a:solidFill>
                  <a:schemeClr val="bg1">
                    <a:lumMod val="50000"/>
                  </a:schemeClr>
                </a:solidFill>
              </a:rPr>
              <a:t> appears the same status but </a:t>
            </a:r>
            <a:r>
              <a:rPr lang="en-AU" dirty="0">
                <a:solidFill>
                  <a:srgbClr val="FF0000"/>
                </a:solidFill>
              </a:rPr>
              <a:t>1/3 less than </a:t>
            </a:r>
            <a:r>
              <a:rPr lang="en-AU" dirty="0">
                <a:solidFill>
                  <a:schemeClr val="bg1">
                    <a:lumMod val="50000"/>
                  </a:schemeClr>
                </a:solidFill>
              </a:rPr>
              <a:t>the respective amount of </a:t>
            </a:r>
            <a:r>
              <a:rPr lang="en-AU" dirty="0">
                <a:solidFill>
                  <a:srgbClr val="FF0000"/>
                </a:solidFill>
              </a:rPr>
              <a:t>2009</a:t>
            </a:r>
            <a:r>
              <a:rPr lang="en-AU" dirty="0">
                <a:solidFill>
                  <a:schemeClr val="bg1">
                    <a:lumMod val="50000"/>
                  </a:schemeClr>
                </a:solidFill>
              </a:rPr>
              <a:t>.</a:t>
            </a:r>
          </a:p>
          <a:p>
            <a:pPr marL="342900" indent="-342900">
              <a:buAutoNum type="arabicPeriod"/>
            </a:pPr>
            <a:endParaRPr lang="en-US" dirty="0">
              <a:solidFill>
                <a:schemeClr val="bg1">
                  <a:lumMod val="50000"/>
                </a:schemeClr>
              </a:solidFill>
            </a:endParaRPr>
          </a:p>
          <a:p>
            <a:pPr marL="342900" indent="-342900">
              <a:buAutoNum type="arabicPeriod"/>
            </a:pPr>
            <a:r>
              <a:rPr lang="en-US" dirty="0">
                <a:solidFill>
                  <a:srgbClr val="FF0000"/>
                </a:solidFill>
              </a:rPr>
              <a:t>Cell phone</a:t>
            </a:r>
            <a:r>
              <a:rPr lang="en-US" dirty="0">
                <a:solidFill>
                  <a:schemeClr val="bg1">
                    <a:lumMod val="50000"/>
                  </a:schemeClr>
                </a:solidFill>
              </a:rPr>
              <a:t> violation boosted up to </a:t>
            </a:r>
            <a:r>
              <a:rPr lang="en-US" dirty="0">
                <a:solidFill>
                  <a:srgbClr val="FF0000"/>
                </a:solidFill>
              </a:rPr>
              <a:t>more than 3 TIMES </a:t>
            </a:r>
            <a:r>
              <a:rPr lang="en-US" dirty="0">
                <a:solidFill>
                  <a:schemeClr val="bg1">
                    <a:lumMod val="50000"/>
                  </a:schemeClr>
                </a:solidFill>
              </a:rPr>
              <a:t>of respective amount of </a:t>
            </a:r>
            <a:r>
              <a:rPr lang="en-US" dirty="0">
                <a:solidFill>
                  <a:srgbClr val="FF0000"/>
                </a:solidFill>
              </a:rPr>
              <a:t>2009</a:t>
            </a:r>
            <a:r>
              <a:rPr lang="en-US" dirty="0">
                <a:solidFill>
                  <a:schemeClr val="bg1">
                    <a:lumMod val="50000"/>
                  </a:schemeClr>
                </a:solidFill>
              </a:rPr>
              <a:t>.</a:t>
            </a:r>
            <a:endParaRPr lang="en-AU" dirty="0">
              <a:solidFill>
                <a:schemeClr val="bg1">
                  <a:lumMod val="50000"/>
                </a:schemeClr>
              </a:solidFill>
            </a:endParaRPr>
          </a:p>
          <a:p>
            <a:pPr marL="342900" indent="-342900">
              <a:buAutoNum type="arabicPeriod"/>
            </a:pPr>
            <a:endParaRPr lang="en-US" dirty="0">
              <a:solidFill>
                <a:schemeClr val="bg1">
                  <a:lumMod val="50000"/>
                </a:schemeClr>
              </a:solidFill>
            </a:endParaRPr>
          </a:p>
          <a:p>
            <a:pPr marL="342900" indent="-342900">
              <a:buFontTx/>
              <a:buAutoNum type="arabicPeriod"/>
            </a:pPr>
            <a:r>
              <a:rPr lang="en-US" dirty="0">
                <a:solidFill>
                  <a:srgbClr val="FF0000"/>
                </a:solidFill>
              </a:rPr>
              <a:t>DUI</a:t>
            </a:r>
            <a:r>
              <a:rPr lang="en-US" dirty="0">
                <a:solidFill>
                  <a:schemeClr val="bg1">
                    <a:lumMod val="50000"/>
                  </a:schemeClr>
                </a:solidFill>
              </a:rPr>
              <a:t> violation is around </a:t>
            </a:r>
            <a:r>
              <a:rPr lang="en-US" dirty="0">
                <a:solidFill>
                  <a:srgbClr val="FF0000"/>
                </a:solidFill>
              </a:rPr>
              <a:t>1/5 higher than </a:t>
            </a:r>
            <a:r>
              <a:rPr lang="en-US" dirty="0">
                <a:solidFill>
                  <a:schemeClr val="bg1">
                    <a:lumMod val="50000"/>
                  </a:schemeClr>
                </a:solidFill>
              </a:rPr>
              <a:t>the amount of </a:t>
            </a:r>
            <a:r>
              <a:rPr lang="en-US" dirty="0">
                <a:solidFill>
                  <a:srgbClr val="FF0000"/>
                </a:solidFill>
              </a:rPr>
              <a:t>cell phone </a:t>
            </a:r>
            <a:r>
              <a:rPr lang="en-US" dirty="0">
                <a:solidFill>
                  <a:schemeClr val="bg1">
                    <a:lumMod val="50000"/>
                  </a:schemeClr>
                </a:solidFill>
              </a:rPr>
              <a:t>violation for the driver </a:t>
            </a:r>
            <a:r>
              <a:rPr lang="en-US" dirty="0">
                <a:solidFill>
                  <a:srgbClr val="FF0000"/>
                </a:solidFill>
              </a:rPr>
              <a:t>under 24</a:t>
            </a:r>
            <a:r>
              <a:rPr lang="en-US" dirty="0">
                <a:solidFill>
                  <a:schemeClr val="bg1">
                    <a:lumMod val="50000"/>
                  </a:schemeClr>
                </a:solidFill>
              </a:rPr>
              <a:t>. Nevertheless, starting from driver </a:t>
            </a:r>
            <a:r>
              <a:rPr lang="en-US" dirty="0">
                <a:solidFill>
                  <a:srgbClr val="FF0000"/>
                </a:solidFill>
              </a:rPr>
              <a:t>aging 25</a:t>
            </a:r>
            <a:r>
              <a:rPr lang="en-US" dirty="0">
                <a:solidFill>
                  <a:schemeClr val="bg1">
                    <a:lumMod val="50000"/>
                  </a:schemeClr>
                </a:solidFill>
              </a:rPr>
              <a:t>, the driving distraction by the </a:t>
            </a:r>
            <a:r>
              <a:rPr lang="en-US" dirty="0">
                <a:solidFill>
                  <a:srgbClr val="FF0000"/>
                </a:solidFill>
              </a:rPr>
              <a:t>cell phone </a:t>
            </a:r>
            <a:r>
              <a:rPr lang="en-US" dirty="0">
                <a:solidFill>
                  <a:schemeClr val="bg1">
                    <a:lumMod val="50000"/>
                  </a:schemeClr>
                </a:solidFill>
              </a:rPr>
              <a:t>appears </a:t>
            </a:r>
            <a:r>
              <a:rPr lang="en-US" dirty="0">
                <a:solidFill>
                  <a:srgbClr val="FF0000"/>
                </a:solidFill>
              </a:rPr>
              <a:t>worse and worse than DUI.</a:t>
            </a:r>
          </a:p>
          <a:p>
            <a:pPr marL="342900" indent="-342900">
              <a:buFontTx/>
              <a:buAutoNum type="arabicPeriod"/>
            </a:pPr>
            <a:endParaRPr lang="en-US" dirty="0">
              <a:solidFill>
                <a:schemeClr val="bg1">
                  <a:lumMod val="50000"/>
                </a:schemeClr>
              </a:solidFill>
            </a:endParaRPr>
          </a:p>
          <a:p>
            <a:pPr marL="342900" indent="-342900">
              <a:buFontTx/>
              <a:buAutoNum type="arabicPeriod"/>
            </a:pPr>
            <a:r>
              <a:rPr lang="en-US" dirty="0">
                <a:solidFill>
                  <a:schemeClr val="bg1">
                    <a:lumMod val="50000"/>
                  </a:schemeClr>
                </a:solidFill>
              </a:rPr>
              <a:t>Drivers (30-34) conduct the worst group related to cell pone</a:t>
            </a:r>
            <a:endParaRPr lang="en-AU" dirty="0">
              <a:solidFill>
                <a:schemeClr val="bg1">
                  <a:lumMod val="50000"/>
                </a:schemeClr>
              </a:solidFill>
            </a:endParaRPr>
          </a:p>
          <a:p>
            <a:pPr marL="342900" indent="-342900">
              <a:buAutoNum type="arabicPeriod"/>
            </a:pPr>
            <a:endParaRPr lang="en-AU" dirty="0">
              <a:solidFill>
                <a:schemeClr val="bg1">
                  <a:lumMod val="50000"/>
                </a:schemeClr>
              </a:solidFill>
            </a:endParaRPr>
          </a:p>
        </p:txBody>
      </p:sp>
    </p:spTree>
    <p:extLst>
      <p:ext uri="{BB962C8B-B14F-4D97-AF65-F5344CB8AC3E}">
        <p14:creationId xmlns:p14="http://schemas.microsoft.com/office/powerpoint/2010/main" val="407304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23024897"/>
              </p:ext>
            </p:extLst>
          </p:nvPr>
        </p:nvGraphicFramePr>
        <p:xfrm>
          <a:off x="110531" y="681975"/>
          <a:ext cx="11922370" cy="5303520"/>
        </p:xfrm>
        <a:graphic>
          <a:graphicData uri="http://schemas.openxmlformats.org/drawingml/2006/table">
            <a:tbl>
              <a:tblPr firstRow="1" bandRow="1">
                <a:tableStyleId>{5C22544A-7EE6-4342-B048-85BDC9FD1C3A}</a:tableStyleId>
              </a:tblPr>
              <a:tblGrid>
                <a:gridCol w="1156566">
                  <a:extLst>
                    <a:ext uri="{9D8B030D-6E8A-4147-A177-3AD203B41FA5}">
                      <a16:colId xmlns:a16="http://schemas.microsoft.com/office/drawing/2014/main" val="586667752"/>
                    </a:ext>
                  </a:extLst>
                </a:gridCol>
                <a:gridCol w="1907177">
                  <a:extLst>
                    <a:ext uri="{9D8B030D-6E8A-4147-A177-3AD203B41FA5}">
                      <a16:colId xmlns:a16="http://schemas.microsoft.com/office/drawing/2014/main" val="2581143888"/>
                    </a:ext>
                  </a:extLst>
                </a:gridCol>
                <a:gridCol w="1946366">
                  <a:extLst>
                    <a:ext uri="{9D8B030D-6E8A-4147-A177-3AD203B41FA5}">
                      <a16:colId xmlns:a16="http://schemas.microsoft.com/office/drawing/2014/main" val="3181064208"/>
                    </a:ext>
                  </a:extLst>
                </a:gridCol>
                <a:gridCol w="1920240">
                  <a:extLst>
                    <a:ext uri="{9D8B030D-6E8A-4147-A177-3AD203B41FA5}">
                      <a16:colId xmlns:a16="http://schemas.microsoft.com/office/drawing/2014/main" val="47617852"/>
                    </a:ext>
                  </a:extLst>
                </a:gridCol>
                <a:gridCol w="4992021">
                  <a:extLst>
                    <a:ext uri="{9D8B030D-6E8A-4147-A177-3AD203B41FA5}">
                      <a16:colId xmlns:a16="http://schemas.microsoft.com/office/drawing/2014/main" val="3770517794"/>
                    </a:ext>
                  </a:extLst>
                </a:gridCol>
              </a:tblGrid>
              <a:tr h="370840">
                <a:tc>
                  <a:txBody>
                    <a:bodyPr/>
                    <a:lstStyle/>
                    <a:p>
                      <a:pPr algn="ctr"/>
                      <a:r>
                        <a:rPr lang="en-US" dirty="0"/>
                        <a:t>Violation</a:t>
                      </a:r>
                      <a:endParaRPr lang="en-AU"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2010</a:t>
                      </a:r>
                      <a:endParaRPr lang="en-AU"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2015</a:t>
                      </a:r>
                      <a:endParaRPr lang="en-AU"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Violation</a:t>
                      </a:r>
                      <a:r>
                        <a:rPr lang="en-US" baseline="0" dirty="0" smtClean="0"/>
                        <a:t> Up or Down</a:t>
                      </a:r>
                      <a:endParaRPr lang="en-AU"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t>Age Group Statics</a:t>
                      </a:r>
                      <a:r>
                        <a:rPr lang="en-US" sz="1800" baseline="0" dirty="0" smtClean="0"/>
                        <a:t> Review</a:t>
                      </a:r>
                      <a:endParaRPr lang="en-AU" sz="1800" dirty="0" smtClean="0"/>
                    </a:p>
                  </a:txBody>
                  <a:tcPr/>
                </a:tc>
                <a:extLst>
                  <a:ext uri="{0D108BD9-81ED-4DB2-BD59-A6C34878D82A}">
                    <a16:rowId xmlns:a16="http://schemas.microsoft.com/office/drawing/2014/main" val="2589529264"/>
                  </a:ext>
                </a:extLst>
              </a:tr>
              <a:tr h="370840">
                <a:tc>
                  <a:txBody>
                    <a:bodyPr/>
                    <a:lstStyle/>
                    <a:p>
                      <a:r>
                        <a:rPr lang="en-US" dirty="0"/>
                        <a:t>Speeding</a:t>
                      </a:r>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chemeClr val="bg1">
                              <a:lumMod val="50000"/>
                            </a:schemeClr>
                          </a:solidFill>
                        </a:rPr>
                        <a:t>Highest: </a:t>
                      </a:r>
                      <a:r>
                        <a:rPr lang="en-AU" dirty="0" smtClean="0">
                          <a:solidFill>
                            <a:schemeClr val="bg1">
                              <a:lumMod val="50000"/>
                            </a:schemeClr>
                          </a:solidFill>
                        </a:rPr>
                        <a:t/>
                      </a:r>
                      <a:br>
                        <a:rPr lang="en-AU" dirty="0" smtClean="0">
                          <a:solidFill>
                            <a:schemeClr val="bg1">
                              <a:lumMod val="50000"/>
                            </a:schemeClr>
                          </a:solidFill>
                        </a:rPr>
                      </a:br>
                      <a:r>
                        <a:rPr lang="en-AU" dirty="0" smtClean="0">
                          <a:solidFill>
                            <a:srgbClr val="00B0F0"/>
                          </a:solidFill>
                        </a:rPr>
                        <a:t>20-24</a:t>
                      </a:r>
                      <a:r>
                        <a:rPr lang="en-AU" dirty="0" smtClean="0">
                          <a:solidFill>
                            <a:schemeClr val="bg1">
                              <a:lumMod val="50000"/>
                            </a:schemeClr>
                          </a:solidFill>
                        </a:rPr>
                        <a:t> </a:t>
                      </a:r>
                      <a:r>
                        <a:rPr lang="en-AU" dirty="0">
                          <a:solidFill>
                            <a:srgbClr val="00B0F0"/>
                          </a:solidFill>
                        </a:rPr>
                        <a:t>then 25- 29</a:t>
                      </a:r>
                      <a:r>
                        <a:rPr lang="en-AU" dirty="0">
                          <a:solidFill>
                            <a:schemeClr val="bg1">
                              <a:lumMod val="50000"/>
                            </a:schemeClr>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chemeClr val="bg1">
                              <a:lumMod val="50000"/>
                            </a:schemeClr>
                          </a:solidFill>
                        </a:rPr>
                        <a:t>More elder Less violation</a:t>
                      </a:r>
                    </a:p>
                    <a:p>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chemeClr val="bg1">
                              <a:lumMod val="50000"/>
                            </a:schemeClr>
                          </a:solidFill>
                        </a:rPr>
                        <a:t>Highest: </a:t>
                      </a:r>
                      <a:r>
                        <a:rPr lang="en-AU" dirty="0" smtClean="0">
                          <a:solidFill>
                            <a:schemeClr val="bg1">
                              <a:lumMod val="50000"/>
                            </a:schemeClr>
                          </a:solidFill>
                        </a:rPr>
                        <a:t/>
                      </a:r>
                      <a:br>
                        <a:rPr lang="en-AU" dirty="0" smtClean="0">
                          <a:solidFill>
                            <a:schemeClr val="bg1">
                              <a:lumMod val="50000"/>
                            </a:schemeClr>
                          </a:solidFill>
                        </a:rPr>
                      </a:br>
                      <a:r>
                        <a:rPr lang="en-AU" dirty="0" smtClean="0">
                          <a:solidFill>
                            <a:srgbClr val="00B0F0"/>
                          </a:solidFill>
                        </a:rPr>
                        <a:t>20-24</a:t>
                      </a:r>
                      <a:r>
                        <a:rPr lang="en-AU" dirty="0" smtClean="0">
                          <a:solidFill>
                            <a:schemeClr val="bg1">
                              <a:lumMod val="50000"/>
                            </a:schemeClr>
                          </a:solidFill>
                        </a:rPr>
                        <a:t> </a:t>
                      </a:r>
                      <a:r>
                        <a:rPr lang="en-AU" dirty="0">
                          <a:solidFill>
                            <a:srgbClr val="00B0F0"/>
                          </a:solidFill>
                        </a:rPr>
                        <a:t>then 25- 29</a:t>
                      </a:r>
                      <a:r>
                        <a:rPr lang="en-AU" dirty="0">
                          <a:solidFill>
                            <a:schemeClr val="bg1">
                              <a:lumMod val="50000"/>
                            </a:schemeClr>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chemeClr val="bg1">
                              <a:lumMod val="50000"/>
                            </a:schemeClr>
                          </a:solidFill>
                        </a:rPr>
                        <a:t>More elder Less violation</a:t>
                      </a:r>
                    </a:p>
                  </a:txBody>
                  <a:tcPr/>
                </a:tc>
                <a:tc>
                  <a:txBody>
                    <a:bodyPr/>
                    <a:lstStyle/>
                    <a:p>
                      <a:r>
                        <a:rPr lang="en-US" dirty="0" smtClean="0">
                          <a:solidFill>
                            <a:srgbClr val="00B050"/>
                          </a:solidFill>
                        </a:rPr>
                        <a:t>2010 &gt; 2015</a:t>
                      </a:r>
                    </a:p>
                    <a:p>
                      <a:r>
                        <a:rPr lang="en-US" dirty="0" smtClean="0">
                          <a:solidFill>
                            <a:srgbClr val="00B050"/>
                          </a:solidFill>
                        </a:rPr>
                        <a:t>(2010 = (1+7.2%)*2015)</a:t>
                      </a:r>
                      <a:endParaRPr lang="en-AU" dirty="0">
                        <a:solidFill>
                          <a:srgbClr val="00B05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kern="1200" dirty="0" smtClean="0">
                        <a:solidFill>
                          <a:schemeClr val="dk1"/>
                        </a:solidFill>
                        <a:latin typeface="+mn-lt"/>
                        <a:ea typeface="+mn-ea"/>
                        <a:cs typeface="+mn-cs"/>
                      </a:endParaRPr>
                    </a:p>
                    <a:p>
                      <a:endParaRPr lang="en-AU" dirty="0">
                        <a:solidFill>
                          <a:srgbClr val="00B050"/>
                        </a:solidFill>
                      </a:endParaRPr>
                    </a:p>
                  </a:txBody>
                  <a:tcPr/>
                </a:tc>
                <a:extLst>
                  <a:ext uri="{0D108BD9-81ED-4DB2-BD59-A6C34878D82A}">
                    <a16:rowId xmlns:a16="http://schemas.microsoft.com/office/drawing/2014/main" val="3113520484"/>
                  </a:ext>
                </a:extLst>
              </a:tr>
              <a:tr h="1177909">
                <a:tc>
                  <a:txBody>
                    <a:bodyPr/>
                    <a:lstStyle/>
                    <a:p>
                      <a:r>
                        <a:rPr lang="en-US" dirty="0"/>
                        <a:t>DUI</a:t>
                      </a:r>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chemeClr val="bg1">
                              <a:lumMod val="50000"/>
                            </a:schemeClr>
                          </a:solidFill>
                        </a:rPr>
                        <a:t>Highest: </a:t>
                      </a:r>
                      <a:r>
                        <a:rPr lang="en-AU" dirty="0" smtClean="0">
                          <a:solidFill>
                            <a:schemeClr val="bg1">
                              <a:lumMod val="50000"/>
                            </a:schemeClr>
                          </a:solidFill>
                        </a:rPr>
                        <a:t/>
                      </a:r>
                      <a:br>
                        <a:rPr lang="en-AU" dirty="0" smtClean="0">
                          <a:solidFill>
                            <a:schemeClr val="bg1">
                              <a:lumMod val="50000"/>
                            </a:schemeClr>
                          </a:solidFill>
                        </a:rPr>
                      </a:br>
                      <a:r>
                        <a:rPr lang="en-AU" dirty="0" smtClean="0">
                          <a:solidFill>
                            <a:srgbClr val="00B0F0"/>
                          </a:solidFill>
                        </a:rPr>
                        <a:t>20-24</a:t>
                      </a:r>
                      <a:r>
                        <a:rPr lang="en-AU" dirty="0" smtClean="0">
                          <a:solidFill>
                            <a:schemeClr val="bg1">
                              <a:lumMod val="50000"/>
                            </a:schemeClr>
                          </a:solidFill>
                        </a:rPr>
                        <a:t> </a:t>
                      </a:r>
                      <a:r>
                        <a:rPr lang="en-AU" dirty="0">
                          <a:solidFill>
                            <a:srgbClr val="00B0F0"/>
                          </a:solidFill>
                        </a:rPr>
                        <a:t>then 25- 29</a:t>
                      </a:r>
                      <a:r>
                        <a:rPr lang="en-AU" dirty="0">
                          <a:solidFill>
                            <a:schemeClr val="bg1">
                              <a:lumMod val="50000"/>
                            </a:schemeClr>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chemeClr val="bg1">
                              <a:lumMod val="50000"/>
                            </a:schemeClr>
                          </a:solidFill>
                        </a:rPr>
                        <a:t>More elder Less violation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chemeClr val="bg1">
                              <a:lumMod val="50000"/>
                            </a:schemeClr>
                          </a:solidFill>
                        </a:rPr>
                        <a:t>Highest: </a:t>
                      </a:r>
                      <a:r>
                        <a:rPr lang="en-AU" dirty="0" smtClean="0">
                          <a:solidFill>
                            <a:schemeClr val="bg1">
                              <a:lumMod val="50000"/>
                            </a:schemeClr>
                          </a:solidFill>
                        </a:rPr>
                        <a:t/>
                      </a:r>
                      <a:br>
                        <a:rPr lang="en-AU" dirty="0" smtClean="0">
                          <a:solidFill>
                            <a:schemeClr val="bg1">
                              <a:lumMod val="50000"/>
                            </a:schemeClr>
                          </a:solidFill>
                        </a:rPr>
                      </a:br>
                      <a:r>
                        <a:rPr lang="en-AU" dirty="0" smtClean="0">
                          <a:solidFill>
                            <a:srgbClr val="00B0F0"/>
                          </a:solidFill>
                        </a:rPr>
                        <a:t>20-24</a:t>
                      </a:r>
                      <a:r>
                        <a:rPr lang="en-AU" dirty="0" smtClean="0">
                          <a:solidFill>
                            <a:schemeClr val="bg1">
                              <a:lumMod val="50000"/>
                            </a:schemeClr>
                          </a:solidFill>
                        </a:rPr>
                        <a:t> </a:t>
                      </a:r>
                      <a:r>
                        <a:rPr lang="en-AU" dirty="0">
                          <a:solidFill>
                            <a:srgbClr val="00B0F0"/>
                          </a:solidFill>
                        </a:rPr>
                        <a:t>then 25- 29</a:t>
                      </a:r>
                      <a:r>
                        <a:rPr lang="en-AU" dirty="0">
                          <a:solidFill>
                            <a:schemeClr val="bg1">
                              <a:lumMod val="50000"/>
                            </a:schemeClr>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chemeClr val="bg1">
                              <a:lumMod val="50000"/>
                            </a:schemeClr>
                          </a:solidFill>
                        </a:rPr>
                        <a:t>More elder Less violation</a:t>
                      </a:r>
                      <a:endParaRPr lang="en-US" dirty="0"/>
                    </a:p>
                  </a:txBody>
                  <a:tcPr/>
                </a:tc>
                <a:tc>
                  <a:txBody>
                    <a:bodyPr/>
                    <a:lstStyle/>
                    <a:p>
                      <a:r>
                        <a:rPr lang="en-US" dirty="0" smtClean="0">
                          <a:solidFill>
                            <a:srgbClr val="00B050"/>
                          </a:solidFill>
                        </a:rPr>
                        <a:t>2010 &gt; 2015</a:t>
                      </a:r>
                    </a:p>
                    <a:p>
                      <a:r>
                        <a:rPr lang="en-US" dirty="0" smtClean="0">
                          <a:solidFill>
                            <a:srgbClr val="00B050"/>
                          </a:solidFill>
                        </a:rPr>
                        <a:t>(2010 = (1+36.96%)*2015)</a:t>
                      </a:r>
                      <a:endParaRPr lang="en-AU" dirty="0" smtClean="0">
                        <a:solidFill>
                          <a:srgbClr val="00B050"/>
                        </a:solidFill>
                      </a:endParaRPr>
                    </a:p>
                    <a:p>
                      <a:endParaRPr lang="en-AU" dirty="0"/>
                    </a:p>
                  </a:txBody>
                  <a:tcPr/>
                </a:tc>
                <a:tc>
                  <a:txBody>
                    <a:bodyPr/>
                    <a:lstStyle/>
                    <a:p>
                      <a:endParaRPr lang="en-AU" dirty="0">
                        <a:solidFill>
                          <a:srgbClr val="00B050"/>
                        </a:solidFill>
                      </a:endParaRPr>
                    </a:p>
                  </a:txBody>
                  <a:tcPr/>
                </a:tc>
                <a:extLst>
                  <a:ext uri="{0D108BD9-81ED-4DB2-BD59-A6C34878D82A}">
                    <a16:rowId xmlns:a16="http://schemas.microsoft.com/office/drawing/2014/main" val="2518982528"/>
                  </a:ext>
                </a:extLst>
              </a:tr>
              <a:tr h="1737360">
                <a:tc>
                  <a:txBody>
                    <a:bodyPr/>
                    <a:lstStyle/>
                    <a:p>
                      <a:r>
                        <a:rPr lang="en-US" dirty="0"/>
                        <a:t>Cell phone</a:t>
                      </a:r>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chemeClr val="bg1">
                              <a:lumMod val="50000"/>
                            </a:schemeClr>
                          </a:solidFill>
                        </a:rPr>
                        <a:t>N/A</a:t>
                      </a:r>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chemeClr val="bg1">
                              <a:lumMod val="50000"/>
                            </a:schemeClr>
                          </a:solidFill>
                        </a:rPr>
                        <a:t>Highest: </a:t>
                      </a:r>
                      <a:r>
                        <a:rPr lang="en-AU" sz="1800" kern="1200" dirty="0">
                          <a:solidFill>
                            <a:srgbClr val="00B0F0"/>
                          </a:solidFill>
                          <a:latin typeface="+mn-lt"/>
                          <a:ea typeface="+mn-ea"/>
                          <a:cs typeface="+mn-cs"/>
                        </a:rPr>
                        <a:t>25-29</a:t>
                      </a:r>
                      <a:r>
                        <a:rPr lang="en-AU" dirty="0">
                          <a:solidFill>
                            <a:schemeClr val="bg1">
                              <a:lumMod val="50000"/>
                            </a:schemeClr>
                          </a:solidFill>
                        </a:rPr>
                        <a:t/>
                      </a:r>
                      <a:br>
                        <a:rPr lang="en-AU" dirty="0">
                          <a:solidFill>
                            <a:schemeClr val="bg1">
                              <a:lumMod val="50000"/>
                            </a:schemeClr>
                          </a:solidFill>
                        </a:rPr>
                      </a:br>
                      <a:r>
                        <a:rPr lang="en-AU" dirty="0">
                          <a:solidFill>
                            <a:schemeClr val="bg1">
                              <a:lumMod val="50000"/>
                            </a:schemeClr>
                          </a:solidFill>
                        </a:rPr>
                        <a:t>Highest:  </a:t>
                      </a:r>
                      <a:r>
                        <a:rPr lang="en-AU" sz="1800" kern="1200" dirty="0">
                          <a:solidFill>
                            <a:srgbClr val="00B0F0"/>
                          </a:solidFill>
                          <a:latin typeface="+mn-lt"/>
                          <a:ea typeface="+mn-ea"/>
                          <a:cs typeface="+mn-cs"/>
                        </a:rPr>
                        <a:t>20-24 nearly = 30-34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chemeClr val="bg1">
                              <a:lumMod val="50000"/>
                            </a:schemeClr>
                          </a:solidFill>
                        </a:rPr>
                        <a:t>&gt;35 years old, the violation decreased gradually. </a:t>
                      </a:r>
                    </a:p>
                  </a:txBody>
                  <a:tcPr/>
                </a:tc>
                <a:tc>
                  <a:txBody>
                    <a:bodyPr/>
                    <a:lstStyle/>
                    <a:p>
                      <a:r>
                        <a:rPr lang="en-US" dirty="0">
                          <a:solidFill>
                            <a:schemeClr val="tx1"/>
                          </a:solidFill>
                        </a:rPr>
                        <a:t>N/A</a:t>
                      </a:r>
                      <a:endParaRPr lang="en-AU" dirty="0">
                        <a:solidFill>
                          <a:schemeClr val="tx1"/>
                        </a:solidFill>
                      </a:endParaRPr>
                    </a:p>
                  </a:txBody>
                  <a:tcPr/>
                </a:tc>
                <a:tc>
                  <a:txBody>
                    <a:bodyPr/>
                    <a:lstStyle/>
                    <a:p>
                      <a:endParaRPr lang="en-AU" dirty="0">
                        <a:solidFill>
                          <a:srgbClr val="FF0000"/>
                        </a:solidFill>
                      </a:endParaRPr>
                    </a:p>
                  </a:txBody>
                  <a:tcPr/>
                </a:tc>
                <a:extLst>
                  <a:ext uri="{0D108BD9-81ED-4DB2-BD59-A6C34878D82A}">
                    <a16:rowId xmlns:a16="http://schemas.microsoft.com/office/drawing/2014/main" val="3433264715"/>
                  </a:ext>
                </a:extLst>
              </a:tr>
            </a:tbl>
          </a:graphicData>
        </a:graphic>
      </p:graphicFrame>
      <p:sp>
        <p:nvSpPr>
          <p:cNvPr id="3" name="Rectangle 2"/>
          <p:cNvSpPr/>
          <p:nvPr/>
        </p:nvSpPr>
        <p:spPr>
          <a:xfrm>
            <a:off x="2661139" y="175223"/>
            <a:ext cx="7309340" cy="369332"/>
          </a:xfrm>
          <a:prstGeom prst="rect">
            <a:avLst/>
          </a:prstGeom>
        </p:spPr>
        <p:txBody>
          <a:bodyPr wrap="square">
            <a:spAutoFit/>
          </a:bodyPr>
          <a:lstStyle/>
          <a:p>
            <a:r>
              <a:rPr lang="en-AU" b="1" i="1" dirty="0">
                <a:solidFill>
                  <a:schemeClr val="bg1">
                    <a:lumMod val="50000"/>
                  </a:schemeClr>
                </a:solidFill>
              </a:rPr>
              <a:t>Colorado Traffic Violation and Age Groups Distribution (2010 vs. 2015)</a:t>
            </a:r>
            <a:endParaRPr lang="en-AU" dirty="0"/>
          </a:p>
        </p:txBody>
      </p:sp>
      <p:pic>
        <p:nvPicPr>
          <p:cNvPr id="4" name="Picture 3"/>
          <p:cNvPicPr>
            <a:picLocks noChangeAspect="1"/>
          </p:cNvPicPr>
          <p:nvPr/>
        </p:nvPicPr>
        <p:blipFill rotWithShape="1">
          <a:blip r:embed="rId2"/>
          <a:srcRect l="43121" t="45439" r="33197" b="51867"/>
          <a:stretch/>
        </p:blipFill>
        <p:spPr>
          <a:xfrm>
            <a:off x="6936682" y="1761182"/>
            <a:ext cx="5096219" cy="326109"/>
          </a:xfrm>
          <a:prstGeom prst="rect">
            <a:avLst/>
          </a:prstGeom>
        </p:spPr>
      </p:pic>
      <p:pic>
        <p:nvPicPr>
          <p:cNvPr id="11" name="Picture 10"/>
          <p:cNvPicPr>
            <a:picLocks noChangeAspect="1"/>
          </p:cNvPicPr>
          <p:nvPr/>
        </p:nvPicPr>
        <p:blipFill rotWithShape="1">
          <a:blip r:embed="rId2"/>
          <a:srcRect l="43121" t="45439" r="33197" b="51867"/>
          <a:stretch/>
        </p:blipFill>
        <p:spPr>
          <a:xfrm>
            <a:off x="6936681" y="3176795"/>
            <a:ext cx="5096219" cy="326109"/>
          </a:xfrm>
          <a:prstGeom prst="rect">
            <a:avLst/>
          </a:prstGeom>
        </p:spPr>
      </p:pic>
      <p:pic>
        <p:nvPicPr>
          <p:cNvPr id="12" name="Picture 11"/>
          <p:cNvPicPr>
            <a:picLocks noChangeAspect="1"/>
          </p:cNvPicPr>
          <p:nvPr/>
        </p:nvPicPr>
        <p:blipFill rotWithShape="1">
          <a:blip r:embed="rId2"/>
          <a:srcRect l="43121" t="45439" r="33197" b="50560"/>
          <a:stretch/>
        </p:blipFill>
        <p:spPr>
          <a:xfrm>
            <a:off x="6936680" y="4518027"/>
            <a:ext cx="5096219" cy="484279"/>
          </a:xfrm>
          <a:prstGeom prst="rect">
            <a:avLst/>
          </a:prstGeom>
        </p:spPr>
      </p:pic>
      <p:sp>
        <p:nvSpPr>
          <p:cNvPr id="13" name="Rectangle 12"/>
          <p:cNvSpPr/>
          <p:nvPr/>
        </p:nvSpPr>
        <p:spPr>
          <a:xfrm>
            <a:off x="139140" y="6122915"/>
            <a:ext cx="11865152" cy="646331"/>
          </a:xfrm>
          <a:prstGeom prst="rect">
            <a:avLst/>
          </a:prstGeom>
        </p:spPr>
        <p:txBody>
          <a:bodyPr wrap="square">
            <a:spAutoFit/>
          </a:bodyPr>
          <a:lstStyle/>
          <a:p>
            <a:r>
              <a:rPr lang="en-AU" b="1" i="1" dirty="0" smtClean="0">
                <a:solidFill>
                  <a:srgbClr val="7030A0"/>
                </a:solidFill>
              </a:rPr>
              <a:t>IS THE INCREASE OF THE VIOLATION DETERMINED BY THE INCREASE OF THE DRIVER?  YES – by exploring the violation in age groups of Colorado.</a:t>
            </a:r>
          </a:p>
        </p:txBody>
      </p:sp>
    </p:spTree>
    <p:extLst>
      <p:ext uri="{BB962C8B-B14F-4D97-AF65-F5344CB8AC3E}">
        <p14:creationId xmlns:p14="http://schemas.microsoft.com/office/powerpoint/2010/main" val="1475045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3749" t="20220" r="25851" b="17019"/>
          <a:stretch/>
        </p:blipFill>
        <p:spPr>
          <a:xfrm>
            <a:off x="395600" y="336177"/>
            <a:ext cx="5926068" cy="2971800"/>
          </a:xfrm>
          <a:prstGeom prst="rect">
            <a:avLst/>
          </a:prstGeom>
        </p:spPr>
      </p:pic>
      <p:sp>
        <p:nvSpPr>
          <p:cNvPr id="3" name="TextBox 2"/>
          <p:cNvSpPr txBox="1"/>
          <p:nvPr/>
        </p:nvSpPr>
        <p:spPr>
          <a:xfrm>
            <a:off x="6497515" y="774431"/>
            <a:ext cx="5108331" cy="4247317"/>
          </a:xfrm>
          <a:prstGeom prst="rect">
            <a:avLst/>
          </a:prstGeom>
          <a:noFill/>
        </p:spPr>
        <p:txBody>
          <a:bodyPr wrap="square" rtlCol="0">
            <a:spAutoFit/>
          </a:bodyPr>
          <a:lstStyle/>
          <a:p>
            <a:pPr algn="ctr"/>
            <a:r>
              <a:rPr lang="en-AU" b="1" i="1" dirty="0">
                <a:solidFill>
                  <a:schemeClr val="bg1">
                    <a:lumMod val="50000"/>
                  </a:schemeClr>
                </a:solidFill>
              </a:rPr>
              <a:t>Colorado Traffic Violation and Age Groups Distribution (2010)</a:t>
            </a:r>
            <a:br>
              <a:rPr lang="en-AU" b="1" i="1" dirty="0">
                <a:solidFill>
                  <a:schemeClr val="bg1">
                    <a:lumMod val="50000"/>
                  </a:schemeClr>
                </a:solidFill>
              </a:rPr>
            </a:br>
            <a:endParaRPr lang="en-AU" b="1" i="1" dirty="0">
              <a:solidFill>
                <a:schemeClr val="bg1">
                  <a:lumMod val="50000"/>
                </a:schemeClr>
              </a:solidFill>
            </a:endParaRPr>
          </a:p>
          <a:p>
            <a:pPr marL="342900" indent="-342900">
              <a:buFontTx/>
              <a:buAutoNum type="arabicPeriod"/>
            </a:pPr>
            <a:r>
              <a:rPr lang="en-AU" dirty="0">
                <a:solidFill>
                  <a:schemeClr val="bg1">
                    <a:lumMod val="50000"/>
                  </a:schemeClr>
                </a:solidFill>
              </a:rPr>
              <a:t>Similar with the distribution of Washington 2009. Speeding and DUI violation, age group </a:t>
            </a:r>
            <a:r>
              <a:rPr lang="en-AU" dirty="0">
                <a:solidFill>
                  <a:srgbClr val="00B0F0"/>
                </a:solidFill>
              </a:rPr>
              <a:t>20-24</a:t>
            </a:r>
            <a:r>
              <a:rPr lang="en-AU" dirty="0">
                <a:solidFill>
                  <a:schemeClr val="bg1">
                    <a:lumMod val="50000"/>
                  </a:schemeClr>
                </a:solidFill>
              </a:rPr>
              <a:t> contribute the highest rate, </a:t>
            </a:r>
            <a:r>
              <a:rPr lang="en-AU" dirty="0">
                <a:solidFill>
                  <a:srgbClr val="00B0F0"/>
                </a:solidFill>
              </a:rPr>
              <a:t>then 25- 29</a:t>
            </a:r>
            <a:r>
              <a:rPr lang="en-AU" dirty="0">
                <a:solidFill>
                  <a:schemeClr val="bg1">
                    <a:lumMod val="50000"/>
                  </a:schemeClr>
                </a:solidFill>
              </a:rPr>
              <a:t>. It can be concluded that more elder the driver is, less offending behaviours relevant to speeding and dui.</a:t>
            </a:r>
          </a:p>
          <a:p>
            <a:pPr marL="342900" indent="-342900">
              <a:buAutoNum type="arabicPeriod"/>
            </a:pPr>
            <a:endParaRPr lang="en-AU" dirty="0">
              <a:solidFill>
                <a:schemeClr val="bg1">
                  <a:lumMod val="50000"/>
                </a:schemeClr>
              </a:solidFill>
            </a:endParaRPr>
          </a:p>
          <a:p>
            <a:pPr marL="342900" indent="-342900">
              <a:buAutoNum type="arabicPeriod"/>
            </a:pPr>
            <a:r>
              <a:rPr lang="en-AU" dirty="0">
                <a:solidFill>
                  <a:schemeClr val="bg1">
                    <a:lumMod val="50000"/>
                  </a:schemeClr>
                </a:solidFill>
              </a:rPr>
              <a:t>No record for cell phone violation in 2010.</a:t>
            </a:r>
          </a:p>
          <a:p>
            <a:pPr marL="342900" indent="-342900">
              <a:buAutoNum type="arabicPeriod"/>
            </a:pPr>
            <a:endParaRPr lang="en-AU" dirty="0">
              <a:solidFill>
                <a:schemeClr val="bg1">
                  <a:lumMod val="50000"/>
                </a:schemeClr>
              </a:solidFill>
            </a:endParaRPr>
          </a:p>
          <a:p>
            <a:pPr marL="342900" indent="-342900">
              <a:buAutoNum type="arabicPeriod"/>
            </a:pPr>
            <a:r>
              <a:rPr lang="en-US" dirty="0">
                <a:solidFill>
                  <a:schemeClr val="bg1">
                    <a:lumMod val="50000"/>
                  </a:schemeClr>
                </a:solidFill>
              </a:rPr>
              <a:t>DUI: </a:t>
            </a:r>
            <a:r>
              <a:rPr lang="en-AU" dirty="0">
                <a:solidFill>
                  <a:schemeClr val="bg1">
                    <a:lumMod val="50000"/>
                  </a:schemeClr>
                </a:solidFill>
              </a:rPr>
              <a:t>Highest: </a:t>
            </a:r>
            <a:r>
              <a:rPr lang="en-AU" dirty="0">
                <a:solidFill>
                  <a:srgbClr val="00B0F0"/>
                </a:solidFill>
              </a:rPr>
              <a:t>20-24</a:t>
            </a:r>
            <a:r>
              <a:rPr lang="en-AU" dirty="0">
                <a:solidFill>
                  <a:schemeClr val="bg1">
                    <a:lumMod val="50000"/>
                  </a:schemeClr>
                </a:solidFill>
              </a:rPr>
              <a:t> </a:t>
            </a:r>
            <a:r>
              <a:rPr lang="en-AU" dirty="0">
                <a:solidFill>
                  <a:srgbClr val="00B0F0"/>
                </a:solidFill>
              </a:rPr>
              <a:t>then 25- 29</a:t>
            </a:r>
            <a:r>
              <a:rPr lang="en-AU" dirty="0">
                <a:solidFill>
                  <a:schemeClr val="bg1">
                    <a:lumMod val="50000"/>
                  </a:schemeClr>
                </a:solidFill>
              </a:rPr>
              <a:t>. </a:t>
            </a:r>
            <a:br>
              <a:rPr lang="en-AU" dirty="0">
                <a:solidFill>
                  <a:schemeClr val="bg1">
                    <a:lumMod val="50000"/>
                  </a:schemeClr>
                </a:solidFill>
              </a:rPr>
            </a:br>
            <a:r>
              <a:rPr lang="en-AU" dirty="0">
                <a:solidFill>
                  <a:schemeClr val="bg1">
                    <a:lumMod val="50000"/>
                  </a:schemeClr>
                </a:solidFill>
              </a:rPr>
              <a:t>More elder Less violation</a:t>
            </a:r>
          </a:p>
          <a:p>
            <a:pPr marL="342900" indent="-342900">
              <a:buAutoNum type="arabicPeriod"/>
            </a:pPr>
            <a:endParaRPr lang="en-AU" dirty="0">
              <a:solidFill>
                <a:schemeClr val="bg1">
                  <a:lumMod val="50000"/>
                </a:schemeClr>
              </a:solidFill>
            </a:endParaRPr>
          </a:p>
        </p:txBody>
      </p:sp>
      <p:pic>
        <p:nvPicPr>
          <p:cNvPr id="5" name="Picture 4"/>
          <p:cNvPicPr>
            <a:picLocks noChangeAspect="1"/>
          </p:cNvPicPr>
          <p:nvPr/>
        </p:nvPicPr>
        <p:blipFill rotWithShape="1">
          <a:blip r:embed="rId3"/>
          <a:srcRect l="3923" t="32143" r="47651" b="23622"/>
          <a:stretch/>
        </p:blipFill>
        <p:spPr>
          <a:xfrm>
            <a:off x="457199" y="3534507"/>
            <a:ext cx="5749359" cy="2954215"/>
          </a:xfrm>
          <a:prstGeom prst="rect">
            <a:avLst/>
          </a:prstGeom>
        </p:spPr>
      </p:pic>
    </p:spTree>
    <p:extLst>
      <p:ext uri="{BB962C8B-B14F-4D97-AF65-F5344CB8AC3E}">
        <p14:creationId xmlns:p14="http://schemas.microsoft.com/office/powerpoint/2010/main" val="3892985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112" t="22324" r="25593" b="13936"/>
          <a:stretch/>
        </p:blipFill>
        <p:spPr>
          <a:xfrm>
            <a:off x="589083" y="413238"/>
            <a:ext cx="4809393" cy="2453054"/>
          </a:xfrm>
          <a:prstGeom prst="rect">
            <a:avLst/>
          </a:prstGeom>
        </p:spPr>
      </p:pic>
      <p:pic>
        <p:nvPicPr>
          <p:cNvPr id="3" name="Picture 2"/>
          <p:cNvPicPr>
            <a:picLocks noChangeAspect="1"/>
          </p:cNvPicPr>
          <p:nvPr/>
        </p:nvPicPr>
        <p:blipFill rotWithShape="1">
          <a:blip r:embed="rId3"/>
          <a:srcRect l="3970" t="20015" r="25423" b="16079"/>
          <a:stretch/>
        </p:blipFill>
        <p:spPr>
          <a:xfrm>
            <a:off x="422029" y="3508130"/>
            <a:ext cx="5512779" cy="2806659"/>
          </a:xfrm>
          <a:prstGeom prst="rect">
            <a:avLst/>
          </a:prstGeom>
        </p:spPr>
      </p:pic>
      <p:sp>
        <p:nvSpPr>
          <p:cNvPr id="4" name="TextBox 3"/>
          <p:cNvSpPr txBox="1"/>
          <p:nvPr/>
        </p:nvSpPr>
        <p:spPr>
          <a:xfrm>
            <a:off x="6556048" y="765935"/>
            <a:ext cx="5108331" cy="5078313"/>
          </a:xfrm>
          <a:prstGeom prst="rect">
            <a:avLst/>
          </a:prstGeom>
          <a:noFill/>
        </p:spPr>
        <p:txBody>
          <a:bodyPr wrap="square" rtlCol="0">
            <a:spAutoFit/>
          </a:bodyPr>
          <a:lstStyle/>
          <a:p>
            <a:pPr algn="ctr"/>
            <a:r>
              <a:rPr lang="en-AU" b="1" i="1" dirty="0">
                <a:solidFill>
                  <a:schemeClr val="bg1">
                    <a:lumMod val="50000"/>
                  </a:schemeClr>
                </a:solidFill>
              </a:rPr>
              <a:t>Colorado Traffic Violation and Age Groups Distribution (2015)</a:t>
            </a:r>
            <a:br>
              <a:rPr lang="en-AU" b="1" i="1" dirty="0">
                <a:solidFill>
                  <a:schemeClr val="bg1">
                    <a:lumMod val="50000"/>
                  </a:schemeClr>
                </a:solidFill>
              </a:rPr>
            </a:br>
            <a:endParaRPr lang="en-AU" b="1" i="1" dirty="0">
              <a:solidFill>
                <a:schemeClr val="bg1">
                  <a:lumMod val="50000"/>
                </a:schemeClr>
              </a:solidFill>
            </a:endParaRPr>
          </a:p>
          <a:p>
            <a:pPr marL="342900" indent="-342900">
              <a:buFontTx/>
              <a:buAutoNum type="arabicPeriod"/>
            </a:pPr>
            <a:r>
              <a:rPr lang="en-AU" dirty="0">
                <a:solidFill>
                  <a:schemeClr val="bg1">
                    <a:lumMod val="50000"/>
                  </a:schemeClr>
                </a:solidFill>
              </a:rPr>
              <a:t>Two charts presents similarly with those of Washington 2009. </a:t>
            </a:r>
          </a:p>
          <a:p>
            <a:pPr marL="342900" indent="-342900">
              <a:buFontTx/>
              <a:buAutoNum type="arabicPeriod"/>
            </a:pPr>
            <a:endParaRPr lang="en-AU" dirty="0">
              <a:solidFill>
                <a:schemeClr val="bg1">
                  <a:lumMod val="50000"/>
                </a:schemeClr>
              </a:solidFill>
            </a:endParaRPr>
          </a:p>
          <a:p>
            <a:pPr marL="342900" indent="-342900">
              <a:buFontTx/>
              <a:buAutoNum type="arabicPeriod"/>
            </a:pPr>
            <a:r>
              <a:rPr lang="en-AU" dirty="0">
                <a:solidFill>
                  <a:schemeClr val="bg1">
                    <a:lumMod val="50000"/>
                  </a:schemeClr>
                </a:solidFill>
              </a:rPr>
              <a:t>Speeding and DUI violation: age group  </a:t>
            </a:r>
            <a:r>
              <a:rPr lang="en-AU" dirty="0">
                <a:solidFill>
                  <a:srgbClr val="00B0F0"/>
                </a:solidFill>
              </a:rPr>
              <a:t>20-24</a:t>
            </a:r>
            <a:r>
              <a:rPr lang="en-AU" dirty="0">
                <a:solidFill>
                  <a:schemeClr val="bg1">
                    <a:lumMod val="50000"/>
                  </a:schemeClr>
                </a:solidFill>
              </a:rPr>
              <a:t> contribute the highest rate, </a:t>
            </a:r>
            <a:r>
              <a:rPr lang="en-AU" dirty="0">
                <a:solidFill>
                  <a:srgbClr val="00B0F0"/>
                </a:solidFill>
              </a:rPr>
              <a:t>then 25- 29</a:t>
            </a:r>
            <a:r>
              <a:rPr lang="en-AU" dirty="0">
                <a:solidFill>
                  <a:schemeClr val="bg1">
                    <a:lumMod val="50000"/>
                  </a:schemeClr>
                </a:solidFill>
              </a:rPr>
              <a:t>. It can be concluded that more elder the driver is, less offending behaviours relevant to speeding and dui.</a:t>
            </a:r>
          </a:p>
          <a:p>
            <a:pPr marL="342900" indent="-342900">
              <a:buAutoNum type="arabicPeriod"/>
            </a:pPr>
            <a:endParaRPr lang="en-AU" dirty="0">
              <a:solidFill>
                <a:schemeClr val="bg1">
                  <a:lumMod val="50000"/>
                </a:schemeClr>
              </a:solidFill>
            </a:endParaRPr>
          </a:p>
          <a:p>
            <a:pPr marL="342900" indent="-342900">
              <a:buAutoNum type="arabicPeriod"/>
            </a:pPr>
            <a:r>
              <a:rPr lang="en-AU" dirty="0">
                <a:solidFill>
                  <a:schemeClr val="bg1">
                    <a:lumMod val="50000"/>
                  </a:schemeClr>
                </a:solidFill>
              </a:rPr>
              <a:t>Cell phone violation: </a:t>
            </a:r>
            <a:br>
              <a:rPr lang="en-AU" dirty="0">
                <a:solidFill>
                  <a:schemeClr val="bg1">
                    <a:lumMod val="50000"/>
                  </a:schemeClr>
                </a:solidFill>
              </a:rPr>
            </a:br>
            <a:r>
              <a:rPr lang="en-AU" dirty="0">
                <a:solidFill>
                  <a:schemeClr val="bg1">
                    <a:lumMod val="50000"/>
                  </a:schemeClr>
                </a:solidFill>
              </a:rPr>
              <a:t>Drivers (25-29)  highest;</a:t>
            </a:r>
            <a:br>
              <a:rPr lang="en-AU" dirty="0">
                <a:solidFill>
                  <a:schemeClr val="bg1">
                    <a:lumMod val="50000"/>
                  </a:schemeClr>
                </a:solidFill>
              </a:rPr>
            </a:br>
            <a:r>
              <a:rPr lang="en-AU" dirty="0">
                <a:solidFill>
                  <a:schemeClr val="bg1">
                    <a:lumMod val="50000"/>
                  </a:schemeClr>
                </a:solidFill>
              </a:rPr>
              <a:t>Drivers (20-24, 30-34) take the second highest that contribute equally as the second mostly offenders. Starting from 35 years old, the violation decreased gradually. </a:t>
            </a:r>
            <a:endParaRPr lang="en-US" dirty="0">
              <a:solidFill>
                <a:schemeClr val="bg1">
                  <a:lumMod val="50000"/>
                </a:schemeClr>
              </a:solidFill>
            </a:endParaRPr>
          </a:p>
        </p:txBody>
      </p:sp>
    </p:spTree>
    <p:extLst>
      <p:ext uri="{BB962C8B-B14F-4D97-AF65-F5344CB8AC3E}">
        <p14:creationId xmlns:p14="http://schemas.microsoft.com/office/powerpoint/2010/main" val="1997379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3094727"/>
              </p:ext>
            </p:extLst>
          </p:nvPr>
        </p:nvGraphicFramePr>
        <p:xfrm>
          <a:off x="0" y="851792"/>
          <a:ext cx="12192000" cy="4622766"/>
        </p:xfrm>
        <a:graphic>
          <a:graphicData uri="http://schemas.openxmlformats.org/drawingml/2006/table">
            <a:tbl>
              <a:tblPr firstRow="1" bandRow="1">
                <a:tableStyleId>{5C22544A-7EE6-4342-B048-85BDC9FD1C3A}</a:tableStyleId>
              </a:tblPr>
              <a:tblGrid>
                <a:gridCol w="1062498">
                  <a:extLst>
                    <a:ext uri="{9D8B030D-6E8A-4147-A177-3AD203B41FA5}">
                      <a16:colId xmlns:a16="http://schemas.microsoft.com/office/drawing/2014/main" val="586667752"/>
                    </a:ext>
                  </a:extLst>
                </a:gridCol>
                <a:gridCol w="1696502">
                  <a:extLst>
                    <a:ext uri="{9D8B030D-6E8A-4147-A177-3AD203B41FA5}">
                      <a16:colId xmlns:a16="http://schemas.microsoft.com/office/drawing/2014/main" val="2581143888"/>
                    </a:ext>
                  </a:extLst>
                </a:gridCol>
                <a:gridCol w="2048131">
                  <a:extLst>
                    <a:ext uri="{9D8B030D-6E8A-4147-A177-3AD203B41FA5}">
                      <a16:colId xmlns:a16="http://schemas.microsoft.com/office/drawing/2014/main" val="3181064208"/>
                    </a:ext>
                  </a:extLst>
                </a:gridCol>
                <a:gridCol w="2050869">
                  <a:extLst>
                    <a:ext uri="{9D8B030D-6E8A-4147-A177-3AD203B41FA5}">
                      <a16:colId xmlns:a16="http://schemas.microsoft.com/office/drawing/2014/main" val="47617852"/>
                    </a:ext>
                  </a:extLst>
                </a:gridCol>
                <a:gridCol w="5334000">
                  <a:extLst>
                    <a:ext uri="{9D8B030D-6E8A-4147-A177-3AD203B41FA5}">
                      <a16:colId xmlns:a16="http://schemas.microsoft.com/office/drawing/2014/main" val="1293151818"/>
                    </a:ext>
                  </a:extLst>
                </a:gridCol>
              </a:tblGrid>
              <a:tr h="609363">
                <a:tc>
                  <a:txBody>
                    <a:bodyPr/>
                    <a:lstStyle/>
                    <a:p>
                      <a:pPr algn="ctr"/>
                      <a:r>
                        <a:rPr lang="en-US" dirty="0"/>
                        <a:t>Violation</a:t>
                      </a:r>
                      <a:endParaRPr lang="en-AU"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2013</a:t>
                      </a:r>
                      <a:endParaRPr lang="en-AU"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2015</a:t>
                      </a:r>
                      <a:endParaRPr lang="en-AU"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Violation</a:t>
                      </a:r>
                      <a:r>
                        <a:rPr lang="en-US" baseline="0" dirty="0" smtClean="0"/>
                        <a:t> Up or Down</a:t>
                      </a:r>
                      <a:endParaRPr lang="en-AU"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t>Age Group Statics</a:t>
                      </a:r>
                      <a:r>
                        <a:rPr lang="en-US" sz="1800" baseline="0" dirty="0" smtClean="0"/>
                        <a:t> Review</a:t>
                      </a:r>
                      <a:endParaRPr lang="en-AU" sz="1800" dirty="0" smtClean="0"/>
                    </a:p>
                  </a:txBody>
                  <a:tcPr/>
                </a:tc>
                <a:extLst>
                  <a:ext uri="{0D108BD9-81ED-4DB2-BD59-A6C34878D82A}">
                    <a16:rowId xmlns:a16="http://schemas.microsoft.com/office/drawing/2014/main" val="2589529264"/>
                  </a:ext>
                </a:extLst>
              </a:tr>
              <a:tr h="1392829">
                <a:tc>
                  <a:txBody>
                    <a:bodyPr/>
                    <a:lstStyle/>
                    <a:p>
                      <a:r>
                        <a:rPr lang="en-US" dirty="0"/>
                        <a:t>Speeding</a:t>
                      </a:r>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chemeClr val="bg1">
                              <a:lumMod val="50000"/>
                            </a:schemeClr>
                          </a:solidFill>
                        </a:rPr>
                        <a:t>Highest: </a:t>
                      </a:r>
                      <a:r>
                        <a:rPr lang="en-AU" dirty="0" smtClean="0">
                          <a:solidFill>
                            <a:srgbClr val="00B0F0"/>
                          </a:solidFill>
                        </a:rPr>
                        <a:t>25-29</a:t>
                      </a:r>
                      <a:r>
                        <a:rPr lang="en-AU" dirty="0" smtClean="0">
                          <a:solidFill>
                            <a:schemeClr val="bg1">
                              <a:lumMod val="50000"/>
                            </a:schemeClr>
                          </a:solidFill>
                        </a:rPr>
                        <a:t> </a:t>
                      </a:r>
                      <a:r>
                        <a:rPr lang="en-AU" dirty="0">
                          <a:solidFill>
                            <a:srgbClr val="00B0F0"/>
                          </a:solidFill>
                        </a:rPr>
                        <a:t>then </a:t>
                      </a:r>
                      <a:r>
                        <a:rPr lang="en-AU" dirty="0" smtClean="0">
                          <a:solidFill>
                            <a:srgbClr val="00B0F0"/>
                          </a:solidFill>
                        </a:rPr>
                        <a:t>30- 24</a:t>
                      </a:r>
                      <a:r>
                        <a:rPr lang="en-AU" dirty="0" smtClean="0">
                          <a:solidFill>
                            <a:schemeClr val="bg1">
                              <a:lumMod val="50000"/>
                            </a:schemeClr>
                          </a:solidFill>
                        </a:rPr>
                        <a:t>. </a:t>
                      </a:r>
                      <a:endParaRPr lang="en-AU" dirty="0">
                        <a:solidFill>
                          <a:schemeClr val="bg1">
                            <a:lumMod val="5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chemeClr val="bg1">
                              <a:lumMod val="50000"/>
                            </a:schemeClr>
                          </a:solidFill>
                        </a:rPr>
                        <a:t>More elder Less violation</a:t>
                      </a:r>
                    </a:p>
                    <a:p>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chemeClr val="bg1">
                              <a:lumMod val="50000"/>
                            </a:schemeClr>
                          </a:solidFill>
                        </a:rPr>
                        <a:t>Highest: </a:t>
                      </a:r>
                      <a:r>
                        <a:rPr lang="en-AU" dirty="0">
                          <a:solidFill>
                            <a:srgbClr val="00B0F0"/>
                          </a:solidFill>
                        </a:rPr>
                        <a:t>20-24</a:t>
                      </a:r>
                      <a:r>
                        <a:rPr lang="en-AU" dirty="0">
                          <a:solidFill>
                            <a:schemeClr val="bg1">
                              <a:lumMod val="50000"/>
                            </a:schemeClr>
                          </a:solidFill>
                        </a:rPr>
                        <a:t> </a:t>
                      </a:r>
                      <a:r>
                        <a:rPr lang="en-AU" dirty="0">
                          <a:solidFill>
                            <a:srgbClr val="00B0F0"/>
                          </a:solidFill>
                        </a:rPr>
                        <a:t>then 25- 29</a:t>
                      </a:r>
                      <a:r>
                        <a:rPr lang="en-AU" dirty="0">
                          <a:solidFill>
                            <a:schemeClr val="bg1">
                              <a:lumMod val="50000"/>
                            </a:schemeClr>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chemeClr val="bg1">
                              <a:lumMod val="50000"/>
                            </a:schemeClr>
                          </a:solidFill>
                        </a:rPr>
                        <a:t>More elder Less violation</a:t>
                      </a:r>
                    </a:p>
                  </a:txBody>
                  <a:tcPr/>
                </a:tc>
                <a:tc>
                  <a:txBody>
                    <a:bodyPr/>
                    <a:lstStyle/>
                    <a:p>
                      <a:r>
                        <a:rPr lang="en-US" dirty="0" smtClean="0">
                          <a:solidFill>
                            <a:srgbClr val="FF0000"/>
                          </a:solidFill>
                        </a:rPr>
                        <a:t>2009 &lt; 2015</a:t>
                      </a:r>
                    </a:p>
                    <a:p>
                      <a:r>
                        <a:rPr lang="en-US" dirty="0" smtClean="0">
                          <a:solidFill>
                            <a:srgbClr val="FF0000"/>
                          </a:solidFill>
                        </a:rPr>
                        <a:t>[2009 = (1-  71.5%)*2015]</a:t>
                      </a:r>
                      <a:endParaRPr lang="en-AU" dirty="0">
                        <a:solidFill>
                          <a:srgbClr val="FF0000"/>
                        </a:solidFill>
                      </a:endParaRPr>
                    </a:p>
                  </a:txBody>
                  <a:tcPr/>
                </a:tc>
                <a:tc>
                  <a:txBody>
                    <a:bodyPr/>
                    <a:lstStyle/>
                    <a:p>
                      <a:pPr marL="0" algn="ctr" defTabSz="914400" rtl="0" eaLnBrk="1" latinLnBrk="0" hangingPunct="1"/>
                      <a:endParaRPr lang="en-AU" sz="1800" kern="1200" dirty="0" smtClean="0">
                        <a:solidFill>
                          <a:srgbClr val="00B050"/>
                        </a:solidFill>
                        <a:latin typeface="+mn-lt"/>
                        <a:ea typeface="+mn-ea"/>
                        <a:cs typeface="+mn-cs"/>
                      </a:endParaRPr>
                    </a:p>
                  </a:txBody>
                  <a:tcPr/>
                </a:tc>
                <a:extLst>
                  <a:ext uri="{0D108BD9-81ED-4DB2-BD59-A6C34878D82A}">
                    <a16:rowId xmlns:a16="http://schemas.microsoft.com/office/drawing/2014/main" val="3113520484"/>
                  </a:ext>
                </a:extLst>
              </a:tr>
              <a:tr h="1131674">
                <a:tc>
                  <a:txBody>
                    <a:bodyPr/>
                    <a:lstStyle/>
                    <a:p>
                      <a:r>
                        <a:rPr lang="en-US" dirty="0"/>
                        <a:t>DUI</a:t>
                      </a:r>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chemeClr val="bg1">
                              <a:lumMod val="50000"/>
                            </a:schemeClr>
                          </a:solidFill>
                        </a:rPr>
                        <a:t>Highest: </a:t>
                      </a:r>
                      <a:r>
                        <a:rPr lang="en-AU" dirty="0" smtClean="0">
                          <a:solidFill>
                            <a:srgbClr val="00B0F0"/>
                          </a:solidFill>
                        </a:rPr>
                        <a:t>25-29</a:t>
                      </a:r>
                      <a:r>
                        <a:rPr lang="en-AU" dirty="0" smtClean="0">
                          <a:solidFill>
                            <a:schemeClr val="bg1">
                              <a:lumMod val="50000"/>
                            </a:schemeClr>
                          </a:solidFill>
                        </a:rPr>
                        <a:t> </a:t>
                      </a:r>
                      <a:r>
                        <a:rPr lang="en-AU" dirty="0">
                          <a:solidFill>
                            <a:srgbClr val="00B0F0"/>
                          </a:solidFill>
                        </a:rPr>
                        <a:t>then </a:t>
                      </a:r>
                      <a:r>
                        <a:rPr lang="en-AU" dirty="0" smtClean="0">
                          <a:solidFill>
                            <a:srgbClr val="00B0F0"/>
                          </a:solidFill>
                        </a:rPr>
                        <a:t>30- 24</a:t>
                      </a:r>
                      <a:r>
                        <a:rPr lang="en-AU" dirty="0" smtClean="0">
                          <a:solidFill>
                            <a:schemeClr val="bg1">
                              <a:lumMod val="50000"/>
                            </a:schemeClr>
                          </a:solidFill>
                        </a:rPr>
                        <a:t>. </a:t>
                      </a:r>
                      <a:endParaRPr lang="en-AU" dirty="0">
                        <a:solidFill>
                          <a:schemeClr val="bg1">
                            <a:lumMod val="5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chemeClr val="bg1">
                              <a:lumMod val="50000"/>
                            </a:schemeClr>
                          </a:solidFill>
                        </a:rPr>
                        <a:t>More elder Less violation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chemeClr val="bg1">
                              <a:lumMod val="50000"/>
                            </a:schemeClr>
                          </a:solidFill>
                        </a:rPr>
                        <a:t>Highest: </a:t>
                      </a:r>
                      <a:r>
                        <a:rPr lang="en-AU" dirty="0">
                          <a:solidFill>
                            <a:srgbClr val="00B0F0"/>
                          </a:solidFill>
                        </a:rPr>
                        <a:t>20-24</a:t>
                      </a:r>
                      <a:r>
                        <a:rPr lang="en-AU" dirty="0">
                          <a:solidFill>
                            <a:schemeClr val="bg1">
                              <a:lumMod val="50000"/>
                            </a:schemeClr>
                          </a:solidFill>
                        </a:rPr>
                        <a:t> </a:t>
                      </a:r>
                      <a:r>
                        <a:rPr lang="en-AU" dirty="0">
                          <a:solidFill>
                            <a:srgbClr val="00B0F0"/>
                          </a:solidFill>
                        </a:rPr>
                        <a:t>then 25- 29</a:t>
                      </a:r>
                      <a:r>
                        <a:rPr lang="en-AU" dirty="0">
                          <a:solidFill>
                            <a:schemeClr val="bg1">
                              <a:lumMod val="50000"/>
                            </a:schemeClr>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chemeClr val="bg1">
                              <a:lumMod val="50000"/>
                            </a:schemeClr>
                          </a:solidFill>
                        </a:rPr>
                        <a:t>More elder Less violation</a:t>
                      </a:r>
                    </a:p>
                  </a:txBody>
                  <a:tcPr/>
                </a:tc>
                <a:tc>
                  <a:txBody>
                    <a:bodyPr/>
                    <a:lstStyle/>
                    <a:p>
                      <a:r>
                        <a:rPr lang="en-US" sz="1800" kern="1200" dirty="0" smtClean="0">
                          <a:solidFill>
                            <a:srgbClr val="FF0000"/>
                          </a:solidFill>
                          <a:latin typeface="+mn-lt"/>
                          <a:ea typeface="+mn-ea"/>
                          <a:cs typeface="+mn-cs"/>
                        </a:rPr>
                        <a:t>2009 &lt; 2015</a:t>
                      </a:r>
                      <a:endParaRPr lang="en-US" sz="1800" kern="1200" dirty="0">
                        <a:solidFill>
                          <a:srgbClr val="FF0000"/>
                        </a:solidFill>
                        <a:latin typeface="+mn-lt"/>
                        <a:ea typeface="+mn-ea"/>
                        <a:cs typeface="+mn-cs"/>
                      </a:endParaRPr>
                    </a:p>
                    <a:p>
                      <a:r>
                        <a:rPr lang="en-US" sz="1800" kern="1200" dirty="0">
                          <a:solidFill>
                            <a:srgbClr val="FF0000"/>
                          </a:solidFill>
                          <a:latin typeface="+mn-lt"/>
                          <a:ea typeface="+mn-ea"/>
                          <a:cs typeface="+mn-cs"/>
                        </a:rPr>
                        <a:t>(2015 = </a:t>
                      </a:r>
                      <a:r>
                        <a:rPr lang="en-US" sz="1800" kern="1200" dirty="0" smtClean="0">
                          <a:solidFill>
                            <a:srgbClr val="FF0000"/>
                          </a:solidFill>
                          <a:latin typeface="+mn-lt"/>
                          <a:ea typeface="+mn-ea"/>
                          <a:cs typeface="+mn-cs"/>
                        </a:rPr>
                        <a:t>14.87 </a:t>
                      </a:r>
                      <a:r>
                        <a:rPr lang="en-US" sz="1800" kern="1200" dirty="0">
                          <a:solidFill>
                            <a:srgbClr val="FF0000"/>
                          </a:solidFill>
                          <a:latin typeface="+mn-lt"/>
                          <a:ea typeface="+mn-ea"/>
                          <a:cs typeface="+mn-cs"/>
                        </a:rPr>
                        <a:t>* 2009)</a:t>
                      </a:r>
                      <a:endParaRPr lang="en-AU" sz="1800" kern="1200" dirty="0">
                        <a:solidFill>
                          <a:srgbClr val="FF0000"/>
                        </a:solidFill>
                        <a:latin typeface="+mn-lt"/>
                        <a:ea typeface="+mn-ea"/>
                        <a:cs typeface="+mn-cs"/>
                      </a:endParaRPr>
                    </a:p>
                  </a:txBody>
                  <a:tcPr/>
                </a:tc>
                <a:tc>
                  <a:txBody>
                    <a:bodyPr/>
                    <a:lstStyle/>
                    <a:p>
                      <a:pPr marL="0" algn="ctr" defTabSz="914400" rtl="0" eaLnBrk="1" latinLnBrk="0" hangingPunct="1"/>
                      <a:endParaRPr lang="en-AU" sz="1800" kern="1200" dirty="0" smtClean="0">
                        <a:solidFill>
                          <a:srgbClr val="00B050"/>
                        </a:solidFill>
                        <a:latin typeface="+mn-lt"/>
                        <a:ea typeface="+mn-ea"/>
                        <a:cs typeface="+mn-cs"/>
                      </a:endParaRPr>
                    </a:p>
                  </a:txBody>
                  <a:tcPr/>
                </a:tc>
                <a:extLst>
                  <a:ext uri="{0D108BD9-81ED-4DB2-BD59-A6C34878D82A}">
                    <a16:rowId xmlns:a16="http://schemas.microsoft.com/office/drawing/2014/main" val="2518982528"/>
                  </a:ext>
                </a:extLst>
              </a:tr>
              <a:tr h="1330926">
                <a:tc>
                  <a:txBody>
                    <a:bodyPr/>
                    <a:lstStyle/>
                    <a:p>
                      <a:r>
                        <a:rPr lang="en-US" dirty="0"/>
                        <a:t>Cell phone</a:t>
                      </a:r>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smtClean="0">
                          <a:solidFill>
                            <a:schemeClr val="bg1">
                              <a:lumMod val="50000"/>
                            </a:schemeClr>
                          </a:solidFill>
                        </a:rPr>
                        <a:t>Highest: </a:t>
                      </a:r>
                      <a:r>
                        <a:rPr lang="en-AU" dirty="0" smtClean="0">
                          <a:solidFill>
                            <a:srgbClr val="00B0F0"/>
                          </a:solidFill>
                        </a:rPr>
                        <a:t>25-29</a:t>
                      </a:r>
                      <a:r>
                        <a:rPr lang="en-AU" dirty="0" smtClean="0">
                          <a:solidFill>
                            <a:schemeClr val="bg1">
                              <a:lumMod val="50000"/>
                            </a:schemeClr>
                          </a:solidFill>
                        </a:rPr>
                        <a:t> </a:t>
                      </a:r>
                      <a:r>
                        <a:rPr lang="en-AU" dirty="0" smtClean="0">
                          <a:solidFill>
                            <a:srgbClr val="00B0F0"/>
                          </a:solidFill>
                        </a:rPr>
                        <a:t>then 20- 24</a:t>
                      </a:r>
                      <a:r>
                        <a:rPr lang="en-AU" dirty="0" smtClean="0">
                          <a:solidFill>
                            <a:schemeClr val="bg1">
                              <a:lumMod val="50000"/>
                            </a:schemeClr>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smtClean="0">
                          <a:solidFill>
                            <a:schemeClr val="bg1">
                              <a:lumMod val="50000"/>
                            </a:schemeClr>
                          </a:solidFill>
                        </a:rPr>
                        <a:t>More elder Less violation</a:t>
                      </a:r>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smtClean="0">
                          <a:solidFill>
                            <a:schemeClr val="bg1">
                              <a:lumMod val="50000"/>
                            </a:schemeClr>
                          </a:solidFill>
                        </a:rPr>
                        <a:t>Highest: </a:t>
                      </a:r>
                      <a:r>
                        <a:rPr lang="en-AU" dirty="0" smtClean="0">
                          <a:solidFill>
                            <a:srgbClr val="00B0F0"/>
                          </a:solidFill>
                        </a:rPr>
                        <a:t>25-29</a:t>
                      </a:r>
                      <a:r>
                        <a:rPr lang="en-AU" dirty="0" smtClean="0">
                          <a:solidFill>
                            <a:schemeClr val="bg1">
                              <a:lumMod val="50000"/>
                            </a:schemeClr>
                          </a:solidFill>
                        </a:rPr>
                        <a:t> </a:t>
                      </a:r>
                      <a:r>
                        <a:rPr lang="en-AU" dirty="0" smtClean="0">
                          <a:solidFill>
                            <a:srgbClr val="00B0F0"/>
                          </a:solidFill>
                        </a:rPr>
                        <a:t>then 20- 24</a:t>
                      </a:r>
                      <a:r>
                        <a:rPr lang="en-AU" dirty="0" smtClean="0">
                          <a:solidFill>
                            <a:schemeClr val="bg1">
                              <a:lumMod val="50000"/>
                            </a:schemeClr>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smtClean="0">
                          <a:solidFill>
                            <a:schemeClr val="bg1">
                              <a:lumMod val="50000"/>
                            </a:schemeClr>
                          </a:solidFill>
                        </a:rPr>
                        <a:t>More elder Less violation</a:t>
                      </a:r>
                      <a:endParaRPr lang="en-AU" dirty="0">
                        <a:solidFill>
                          <a:schemeClr val="bg1">
                            <a:lumMod val="50000"/>
                          </a:schemeClr>
                        </a:solidFill>
                      </a:endParaRPr>
                    </a:p>
                  </a:txBody>
                  <a:tcPr/>
                </a:tc>
                <a:tc>
                  <a:txBody>
                    <a:bodyPr/>
                    <a:lstStyle/>
                    <a:p>
                      <a:r>
                        <a:rPr lang="en-US" dirty="0" smtClean="0">
                          <a:solidFill>
                            <a:srgbClr val="FF0000"/>
                          </a:solidFill>
                        </a:rPr>
                        <a:t>2009 &lt; 2015</a:t>
                      </a:r>
                      <a:r>
                        <a:rPr lang="en-US" dirty="0">
                          <a:solidFill>
                            <a:srgbClr val="FF0000"/>
                          </a:solidFill>
                        </a:rPr>
                        <a:t/>
                      </a:r>
                      <a:br>
                        <a:rPr lang="en-US" dirty="0">
                          <a:solidFill>
                            <a:srgbClr val="FF0000"/>
                          </a:solidFill>
                        </a:rPr>
                      </a:br>
                      <a:r>
                        <a:rPr lang="en-US" dirty="0">
                          <a:solidFill>
                            <a:srgbClr val="FF0000"/>
                          </a:solidFill>
                        </a:rPr>
                        <a:t>[2015 = (1+ </a:t>
                      </a:r>
                      <a:r>
                        <a:rPr lang="en-US" dirty="0" smtClean="0">
                          <a:solidFill>
                            <a:srgbClr val="FF0000"/>
                          </a:solidFill>
                        </a:rPr>
                        <a:t>46.69%) </a:t>
                      </a:r>
                      <a:r>
                        <a:rPr lang="en-US" dirty="0">
                          <a:solidFill>
                            <a:srgbClr val="FF0000"/>
                          </a:solidFill>
                        </a:rPr>
                        <a:t>* 2009]</a:t>
                      </a:r>
                      <a:endParaRPr lang="en-AU" dirty="0">
                        <a:solidFill>
                          <a:srgbClr val="FF0000"/>
                        </a:solidFill>
                      </a:endParaRPr>
                    </a:p>
                  </a:txBody>
                  <a:tcPr/>
                </a:tc>
                <a:tc>
                  <a:txBody>
                    <a:bodyPr/>
                    <a:lstStyle/>
                    <a:p>
                      <a:endParaRPr lang="en-AU" dirty="0">
                        <a:solidFill>
                          <a:srgbClr val="FF0000"/>
                        </a:solidFill>
                      </a:endParaRPr>
                    </a:p>
                  </a:txBody>
                  <a:tcPr/>
                </a:tc>
                <a:extLst>
                  <a:ext uri="{0D108BD9-81ED-4DB2-BD59-A6C34878D82A}">
                    <a16:rowId xmlns:a16="http://schemas.microsoft.com/office/drawing/2014/main" val="3433264715"/>
                  </a:ext>
                </a:extLst>
              </a:tr>
            </a:tbl>
          </a:graphicData>
        </a:graphic>
      </p:graphicFrame>
      <p:sp>
        <p:nvSpPr>
          <p:cNvPr id="3" name="Rectangle 2"/>
          <p:cNvSpPr/>
          <p:nvPr/>
        </p:nvSpPr>
        <p:spPr>
          <a:xfrm>
            <a:off x="2661139" y="175223"/>
            <a:ext cx="7309340" cy="369332"/>
          </a:xfrm>
          <a:prstGeom prst="rect">
            <a:avLst/>
          </a:prstGeom>
        </p:spPr>
        <p:txBody>
          <a:bodyPr wrap="square">
            <a:spAutoFit/>
          </a:bodyPr>
          <a:lstStyle/>
          <a:p>
            <a:r>
              <a:rPr lang="en-AU" b="1" i="1" dirty="0">
                <a:solidFill>
                  <a:schemeClr val="bg1">
                    <a:lumMod val="50000"/>
                  </a:schemeClr>
                </a:solidFill>
              </a:rPr>
              <a:t>Nevada Traffic Violation and Age Groups Distribution (2013 vs. 2015)</a:t>
            </a:r>
            <a:endParaRPr lang="en-AU" dirty="0"/>
          </a:p>
        </p:txBody>
      </p:sp>
      <p:pic>
        <p:nvPicPr>
          <p:cNvPr id="4" name="Picture 3"/>
          <p:cNvPicPr>
            <a:picLocks noChangeAspect="1"/>
          </p:cNvPicPr>
          <p:nvPr/>
        </p:nvPicPr>
        <p:blipFill rotWithShape="1">
          <a:blip r:embed="rId2"/>
          <a:srcRect l="41054" t="43989" r="33163" b="51588"/>
          <a:stretch/>
        </p:blipFill>
        <p:spPr>
          <a:xfrm>
            <a:off x="6675955" y="1833026"/>
            <a:ext cx="5516045" cy="532259"/>
          </a:xfrm>
          <a:prstGeom prst="rect">
            <a:avLst/>
          </a:prstGeom>
        </p:spPr>
      </p:pic>
      <p:pic>
        <p:nvPicPr>
          <p:cNvPr id="9" name="Picture 8"/>
          <p:cNvPicPr>
            <a:picLocks noChangeAspect="1"/>
          </p:cNvPicPr>
          <p:nvPr/>
        </p:nvPicPr>
        <p:blipFill rotWithShape="1">
          <a:blip r:embed="rId2"/>
          <a:srcRect l="41054" t="43989" r="33163" b="51588"/>
          <a:stretch/>
        </p:blipFill>
        <p:spPr>
          <a:xfrm>
            <a:off x="6675954" y="3324750"/>
            <a:ext cx="5516045" cy="532259"/>
          </a:xfrm>
          <a:prstGeom prst="rect">
            <a:avLst/>
          </a:prstGeom>
        </p:spPr>
      </p:pic>
      <p:pic>
        <p:nvPicPr>
          <p:cNvPr id="10" name="Picture 9"/>
          <p:cNvPicPr>
            <a:picLocks noChangeAspect="1"/>
          </p:cNvPicPr>
          <p:nvPr/>
        </p:nvPicPr>
        <p:blipFill rotWithShape="1">
          <a:blip r:embed="rId2"/>
          <a:srcRect l="41054" t="43989" r="33163" b="53027"/>
          <a:stretch/>
        </p:blipFill>
        <p:spPr>
          <a:xfrm>
            <a:off x="6675955" y="4602872"/>
            <a:ext cx="5516045" cy="359094"/>
          </a:xfrm>
          <a:prstGeom prst="rect">
            <a:avLst/>
          </a:prstGeom>
        </p:spPr>
      </p:pic>
      <p:sp>
        <p:nvSpPr>
          <p:cNvPr id="15" name="Rectangle 14"/>
          <p:cNvSpPr/>
          <p:nvPr/>
        </p:nvSpPr>
        <p:spPr>
          <a:xfrm>
            <a:off x="163424" y="5707829"/>
            <a:ext cx="11865152" cy="646331"/>
          </a:xfrm>
          <a:prstGeom prst="rect">
            <a:avLst/>
          </a:prstGeom>
        </p:spPr>
        <p:txBody>
          <a:bodyPr wrap="square">
            <a:spAutoFit/>
          </a:bodyPr>
          <a:lstStyle/>
          <a:p>
            <a:r>
              <a:rPr lang="en-AU" b="1" i="1" dirty="0" smtClean="0">
                <a:solidFill>
                  <a:srgbClr val="7030A0"/>
                </a:solidFill>
              </a:rPr>
              <a:t>IS THE INCREASE OF THE VIOLATION DETERMINED BY THE INCREASE OF THE DRIVER?  YES – by exploring the violation in age groups of Nevada.</a:t>
            </a:r>
          </a:p>
        </p:txBody>
      </p:sp>
    </p:spTree>
    <p:extLst>
      <p:ext uri="{BB962C8B-B14F-4D97-AF65-F5344CB8AC3E}">
        <p14:creationId xmlns:p14="http://schemas.microsoft.com/office/powerpoint/2010/main" val="17789545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126" t="26071" r="47850" b="30539"/>
          <a:stretch/>
        </p:blipFill>
        <p:spPr>
          <a:xfrm>
            <a:off x="61546" y="3234771"/>
            <a:ext cx="6603023" cy="3355831"/>
          </a:xfrm>
          <a:prstGeom prst="rect">
            <a:avLst/>
          </a:prstGeom>
        </p:spPr>
      </p:pic>
      <p:pic>
        <p:nvPicPr>
          <p:cNvPr id="3" name="Picture 2"/>
          <p:cNvPicPr>
            <a:picLocks noChangeAspect="1"/>
          </p:cNvPicPr>
          <p:nvPr/>
        </p:nvPicPr>
        <p:blipFill rotWithShape="1">
          <a:blip r:embed="rId3"/>
          <a:srcRect l="3909" t="19513" r="47619" b="36779"/>
          <a:stretch/>
        </p:blipFill>
        <p:spPr>
          <a:xfrm>
            <a:off x="61546" y="105507"/>
            <a:ext cx="6169438" cy="3129264"/>
          </a:xfrm>
          <a:prstGeom prst="rect">
            <a:avLst/>
          </a:prstGeom>
        </p:spPr>
      </p:pic>
      <p:sp>
        <p:nvSpPr>
          <p:cNvPr id="4" name="TextBox 3"/>
          <p:cNvSpPr txBox="1"/>
          <p:nvPr/>
        </p:nvSpPr>
        <p:spPr>
          <a:xfrm>
            <a:off x="6726116" y="296321"/>
            <a:ext cx="5108331" cy="923330"/>
          </a:xfrm>
          <a:prstGeom prst="rect">
            <a:avLst/>
          </a:prstGeom>
          <a:noFill/>
        </p:spPr>
        <p:txBody>
          <a:bodyPr wrap="square" rtlCol="0">
            <a:spAutoFit/>
          </a:bodyPr>
          <a:lstStyle/>
          <a:p>
            <a:pPr algn="ctr"/>
            <a:r>
              <a:rPr lang="en-AU" b="1" i="1" dirty="0">
                <a:solidFill>
                  <a:schemeClr val="bg1">
                    <a:lumMod val="50000"/>
                  </a:schemeClr>
                </a:solidFill>
              </a:rPr>
              <a:t>Nevada Traffic Violation and Age Groups Distribution (2013)</a:t>
            </a:r>
            <a:br>
              <a:rPr lang="en-AU" b="1" i="1" dirty="0">
                <a:solidFill>
                  <a:schemeClr val="bg1">
                    <a:lumMod val="50000"/>
                  </a:schemeClr>
                </a:solidFill>
              </a:rPr>
            </a:br>
            <a:endParaRPr lang="en-AU" b="1" i="1" dirty="0">
              <a:solidFill>
                <a:schemeClr val="bg1">
                  <a:lumMod val="50000"/>
                </a:schemeClr>
              </a:solidFill>
            </a:endParaRPr>
          </a:p>
        </p:txBody>
      </p:sp>
    </p:spTree>
    <p:extLst>
      <p:ext uri="{BB962C8B-B14F-4D97-AF65-F5344CB8AC3E}">
        <p14:creationId xmlns:p14="http://schemas.microsoft.com/office/powerpoint/2010/main" val="2322524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83E161-83DA-4A28-AF87-CDAD150EB8D8}"/>
              </a:ext>
            </a:extLst>
          </p:cNvPr>
          <p:cNvSpPr txBox="1"/>
          <p:nvPr/>
        </p:nvSpPr>
        <p:spPr>
          <a:xfrm>
            <a:off x="2571330" y="992914"/>
            <a:ext cx="6355373" cy="2677656"/>
          </a:xfrm>
          <a:prstGeom prst="rect">
            <a:avLst/>
          </a:prstGeom>
          <a:noFill/>
        </p:spPr>
        <p:txBody>
          <a:bodyPr wrap="square" rtlCol="0">
            <a:spAutoFit/>
          </a:bodyPr>
          <a:lstStyle/>
          <a:p>
            <a:pPr algn="ctr"/>
            <a:r>
              <a:rPr lang="en-AU" sz="2400" b="1" i="1" dirty="0">
                <a:solidFill>
                  <a:schemeClr val="accent6">
                    <a:lumMod val="75000"/>
                  </a:schemeClr>
                </a:solidFill>
              </a:rPr>
              <a:t>Part I</a:t>
            </a:r>
          </a:p>
          <a:p>
            <a:pPr algn="ctr"/>
            <a:endParaRPr lang="en-AU" sz="2400" b="1" i="1" dirty="0">
              <a:solidFill>
                <a:schemeClr val="accent6">
                  <a:lumMod val="75000"/>
                </a:schemeClr>
              </a:solidFill>
            </a:endParaRPr>
          </a:p>
          <a:p>
            <a:pPr marL="285750" indent="-285750">
              <a:buFont typeface="Arial" panose="020B0604020202020204" pitchFamily="34" charset="0"/>
              <a:buChar char="•"/>
            </a:pPr>
            <a:r>
              <a:rPr lang="en-AU" sz="2400" dirty="0">
                <a:solidFill>
                  <a:schemeClr val="accent6">
                    <a:lumMod val="75000"/>
                  </a:schemeClr>
                </a:solidFill>
              </a:rPr>
              <a:t>Relevant Demographic Statics</a:t>
            </a:r>
          </a:p>
          <a:p>
            <a:pPr marL="285750" indent="-285750">
              <a:buFont typeface="Arial" panose="020B0604020202020204" pitchFamily="34" charset="0"/>
              <a:buChar char="•"/>
            </a:pPr>
            <a:r>
              <a:rPr lang="en-AU" sz="2400" dirty="0">
                <a:solidFill>
                  <a:schemeClr val="accent6">
                    <a:lumMod val="75000"/>
                  </a:schemeClr>
                </a:solidFill>
              </a:rPr>
              <a:t>Age Group Distribution in the licensed driver</a:t>
            </a:r>
          </a:p>
          <a:p>
            <a:pPr marL="285750" indent="-285750">
              <a:buFont typeface="Arial" panose="020B0604020202020204" pitchFamily="34" charset="0"/>
              <a:buChar char="•"/>
            </a:pPr>
            <a:r>
              <a:rPr lang="en-AU" sz="2400" dirty="0">
                <a:solidFill>
                  <a:schemeClr val="accent6">
                    <a:lumMod val="75000"/>
                  </a:schemeClr>
                </a:solidFill>
              </a:rPr>
              <a:t>Age Group Distribution in the traffic offender</a:t>
            </a:r>
          </a:p>
          <a:p>
            <a:pPr marL="285750" indent="-285750">
              <a:buFont typeface="Arial" panose="020B0604020202020204" pitchFamily="34" charset="0"/>
              <a:buChar char="•"/>
            </a:pPr>
            <a:endParaRPr lang="en-AU" sz="2400" dirty="0">
              <a:solidFill>
                <a:schemeClr val="accent6">
                  <a:lumMod val="75000"/>
                </a:schemeClr>
              </a:solidFill>
            </a:endParaRPr>
          </a:p>
          <a:p>
            <a:endParaRPr lang="en-AU" sz="2400" dirty="0">
              <a:solidFill>
                <a:schemeClr val="accent6">
                  <a:lumMod val="75000"/>
                </a:schemeClr>
              </a:solidFill>
            </a:endParaRPr>
          </a:p>
        </p:txBody>
      </p:sp>
    </p:spTree>
    <p:extLst>
      <p:ext uri="{BB962C8B-B14F-4D97-AF65-F5344CB8AC3E}">
        <p14:creationId xmlns:p14="http://schemas.microsoft.com/office/powerpoint/2010/main" val="899883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140" t="29212" r="47752" b="27523"/>
          <a:stretch/>
        </p:blipFill>
        <p:spPr>
          <a:xfrm>
            <a:off x="79130" y="3314700"/>
            <a:ext cx="6621835" cy="3349870"/>
          </a:xfrm>
          <a:prstGeom prst="rect">
            <a:avLst/>
          </a:prstGeom>
        </p:spPr>
      </p:pic>
      <p:pic>
        <p:nvPicPr>
          <p:cNvPr id="3" name="Picture 2"/>
          <p:cNvPicPr>
            <a:picLocks noChangeAspect="1"/>
          </p:cNvPicPr>
          <p:nvPr/>
        </p:nvPicPr>
        <p:blipFill rotWithShape="1">
          <a:blip r:embed="rId3"/>
          <a:srcRect l="3986" t="20886" r="47698" b="35433"/>
          <a:stretch/>
        </p:blipFill>
        <p:spPr>
          <a:xfrm>
            <a:off x="79130" y="131884"/>
            <a:ext cx="6033888" cy="3068515"/>
          </a:xfrm>
          <a:prstGeom prst="rect">
            <a:avLst/>
          </a:prstGeom>
        </p:spPr>
      </p:pic>
      <p:sp>
        <p:nvSpPr>
          <p:cNvPr id="4" name="TextBox 3">
            <a:extLst>
              <a:ext uri="{FF2B5EF4-FFF2-40B4-BE49-F238E27FC236}">
                <a16:creationId xmlns:a16="http://schemas.microsoft.com/office/drawing/2014/main" id="{60C85E22-3721-4456-881A-643C54FE7D29}"/>
              </a:ext>
            </a:extLst>
          </p:cNvPr>
          <p:cNvSpPr txBox="1"/>
          <p:nvPr/>
        </p:nvSpPr>
        <p:spPr>
          <a:xfrm>
            <a:off x="6726116" y="296321"/>
            <a:ext cx="5108331" cy="923330"/>
          </a:xfrm>
          <a:prstGeom prst="rect">
            <a:avLst/>
          </a:prstGeom>
          <a:noFill/>
        </p:spPr>
        <p:txBody>
          <a:bodyPr wrap="square" rtlCol="0">
            <a:spAutoFit/>
          </a:bodyPr>
          <a:lstStyle/>
          <a:p>
            <a:pPr algn="ctr"/>
            <a:r>
              <a:rPr lang="en-AU" b="1" i="1" dirty="0">
                <a:solidFill>
                  <a:schemeClr val="bg1">
                    <a:lumMod val="50000"/>
                  </a:schemeClr>
                </a:solidFill>
              </a:rPr>
              <a:t>Nevada Traffic Violation and Age Groups Distribution (2015)</a:t>
            </a:r>
            <a:br>
              <a:rPr lang="en-AU" b="1" i="1" dirty="0">
                <a:solidFill>
                  <a:schemeClr val="bg1">
                    <a:lumMod val="50000"/>
                  </a:schemeClr>
                </a:solidFill>
              </a:rPr>
            </a:br>
            <a:endParaRPr lang="en-AU" b="1" i="1" dirty="0">
              <a:solidFill>
                <a:schemeClr val="bg1">
                  <a:lumMod val="50000"/>
                </a:schemeClr>
              </a:solidFill>
            </a:endParaRPr>
          </a:p>
        </p:txBody>
      </p:sp>
    </p:spTree>
    <p:extLst>
      <p:ext uri="{BB962C8B-B14F-4D97-AF65-F5344CB8AC3E}">
        <p14:creationId xmlns:p14="http://schemas.microsoft.com/office/powerpoint/2010/main" val="1047867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6721" y="1525231"/>
            <a:ext cx="5338354" cy="4524315"/>
          </a:xfrm>
          <a:prstGeom prst="rect">
            <a:avLst/>
          </a:prstGeom>
        </p:spPr>
        <p:txBody>
          <a:bodyPr wrap="square">
            <a:spAutoFit/>
          </a:bodyPr>
          <a:lstStyle/>
          <a:p>
            <a:r>
              <a:rPr lang="en-US" dirty="0">
                <a:solidFill>
                  <a:srgbClr val="7030A0"/>
                </a:solidFill>
              </a:rPr>
              <a:t>IS THE INCREASE OF THE VIOLATION DETERMINED BY THE INCREASE POPULATION OR LICENSED DRIVER? </a:t>
            </a:r>
            <a:r>
              <a:rPr lang="en-US" dirty="0" smtClean="0">
                <a:solidFill>
                  <a:srgbClr val="7030A0"/>
                </a:solidFill>
              </a:rPr>
              <a:t/>
            </a:r>
            <a:br>
              <a:rPr lang="en-US" dirty="0" smtClean="0">
                <a:solidFill>
                  <a:srgbClr val="7030A0"/>
                </a:solidFill>
              </a:rPr>
            </a:br>
            <a:r>
              <a:rPr lang="en-US" dirty="0" smtClean="0">
                <a:solidFill>
                  <a:srgbClr val="7030A0"/>
                </a:solidFill>
              </a:rPr>
              <a:t/>
            </a:r>
            <a:br>
              <a:rPr lang="en-US" dirty="0" smtClean="0">
                <a:solidFill>
                  <a:srgbClr val="7030A0"/>
                </a:solidFill>
              </a:rPr>
            </a:br>
            <a:r>
              <a:rPr lang="en-US" dirty="0" smtClean="0">
                <a:solidFill>
                  <a:srgbClr val="7030A0"/>
                </a:solidFill>
              </a:rPr>
              <a:t>NO – by exploring the total amount of population, driver and violation.</a:t>
            </a:r>
            <a:br>
              <a:rPr lang="en-US" dirty="0" smtClean="0">
                <a:solidFill>
                  <a:srgbClr val="7030A0"/>
                </a:solidFill>
              </a:rPr>
            </a:br>
            <a:endParaRPr lang="en-US" dirty="0" smtClean="0">
              <a:solidFill>
                <a:srgbClr val="7030A0"/>
              </a:solidFill>
            </a:endParaRPr>
          </a:p>
          <a:p>
            <a:r>
              <a:rPr lang="en-US" dirty="0" smtClean="0">
                <a:solidFill>
                  <a:srgbClr val="7030A0"/>
                </a:solidFill>
              </a:rPr>
              <a:t>YES </a:t>
            </a:r>
            <a:r>
              <a:rPr lang="en-US" dirty="0">
                <a:solidFill>
                  <a:srgbClr val="7030A0"/>
                </a:solidFill>
              </a:rPr>
              <a:t>– by exploring the violation distribution of age groups in </a:t>
            </a:r>
            <a:r>
              <a:rPr lang="en-US" dirty="0" smtClean="0">
                <a:solidFill>
                  <a:srgbClr val="7030A0"/>
                </a:solidFill>
              </a:rPr>
              <a:t>Colorado State</a:t>
            </a:r>
          </a:p>
          <a:p>
            <a:endParaRPr lang="en-US" dirty="0">
              <a:solidFill>
                <a:srgbClr val="7030A0"/>
              </a:solidFill>
            </a:endParaRPr>
          </a:p>
          <a:p>
            <a:r>
              <a:rPr lang="en-US" dirty="0">
                <a:solidFill>
                  <a:srgbClr val="7030A0"/>
                </a:solidFill>
              </a:rPr>
              <a:t>YES – by exploring the violation distribution of age groups in </a:t>
            </a:r>
            <a:r>
              <a:rPr lang="en-US" dirty="0" smtClean="0">
                <a:solidFill>
                  <a:srgbClr val="7030A0"/>
                </a:solidFill>
              </a:rPr>
              <a:t>Nevada </a:t>
            </a:r>
            <a:r>
              <a:rPr lang="en-US" dirty="0">
                <a:solidFill>
                  <a:srgbClr val="7030A0"/>
                </a:solidFill>
              </a:rPr>
              <a:t>State</a:t>
            </a:r>
          </a:p>
          <a:p>
            <a:r>
              <a:rPr lang="en-US" dirty="0" smtClean="0">
                <a:solidFill>
                  <a:srgbClr val="7030A0"/>
                </a:solidFill>
              </a:rPr>
              <a:t/>
            </a:r>
            <a:br>
              <a:rPr lang="en-US" dirty="0" smtClean="0">
                <a:solidFill>
                  <a:srgbClr val="7030A0"/>
                </a:solidFill>
              </a:rPr>
            </a:br>
            <a:r>
              <a:rPr lang="en-US" dirty="0" smtClean="0">
                <a:solidFill>
                  <a:srgbClr val="7030A0"/>
                </a:solidFill>
              </a:rPr>
              <a:t>NO – by exploring the violation distribution of age groups in Washington State</a:t>
            </a:r>
          </a:p>
          <a:p>
            <a:pPr marL="342900" indent="-342900">
              <a:buAutoNum type="arabicPeriod"/>
            </a:pPr>
            <a:endParaRPr lang="en-US" dirty="0">
              <a:solidFill>
                <a:srgbClr val="7030A0"/>
              </a:solidFill>
            </a:endParaRPr>
          </a:p>
          <a:p>
            <a:pPr marL="342900" indent="-342900">
              <a:buAutoNum type="arabicPeriod"/>
            </a:pPr>
            <a:endParaRPr lang="en-AU" dirty="0">
              <a:solidFill>
                <a:srgbClr val="7030A0"/>
              </a:solidFill>
            </a:endParaRPr>
          </a:p>
        </p:txBody>
      </p:sp>
      <p:sp>
        <p:nvSpPr>
          <p:cNvPr id="3" name="TextBox 2">
            <a:extLst>
              <a:ext uri="{FF2B5EF4-FFF2-40B4-BE49-F238E27FC236}">
                <a16:creationId xmlns:a16="http://schemas.microsoft.com/office/drawing/2014/main" id="{60C85E22-3721-4456-881A-643C54FE7D29}"/>
              </a:ext>
            </a:extLst>
          </p:cNvPr>
          <p:cNvSpPr txBox="1"/>
          <p:nvPr/>
        </p:nvSpPr>
        <p:spPr>
          <a:xfrm>
            <a:off x="3355898" y="405957"/>
            <a:ext cx="5108331" cy="461665"/>
          </a:xfrm>
          <a:prstGeom prst="rect">
            <a:avLst/>
          </a:prstGeom>
          <a:noFill/>
        </p:spPr>
        <p:txBody>
          <a:bodyPr wrap="square" rtlCol="0">
            <a:spAutoFit/>
          </a:bodyPr>
          <a:lstStyle/>
          <a:p>
            <a:pPr algn="ctr"/>
            <a:r>
              <a:rPr lang="en-AU" sz="2400" b="1" i="1" dirty="0" smtClean="0">
                <a:solidFill>
                  <a:schemeClr val="bg1">
                    <a:lumMod val="50000"/>
                  </a:schemeClr>
                </a:solidFill>
              </a:rPr>
              <a:t>Conclusion Review</a:t>
            </a:r>
            <a:endParaRPr lang="en-AU" sz="2400" b="1" i="1" dirty="0">
              <a:solidFill>
                <a:schemeClr val="bg1">
                  <a:lumMod val="50000"/>
                </a:schemeClr>
              </a:solidFill>
            </a:endParaRPr>
          </a:p>
        </p:txBody>
      </p:sp>
      <p:sp>
        <p:nvSpPr>
          <p:cNvPr id="5" name="Rectangle 4"/>
          <p:cNvSpPr/>
          <p:nvPr/>
        </p:nvSpPr>
        <p:spPr>
          <a:xfrm>
            <a:off x="6221018" y="1930178"/>
            <a:ext cx="5338354" cy="3416320"/>
          </a:xfrm>
          <a:prstGeom prst="rect">
            <a:avLst/>
          </a:prstGeom>
        </p:spPr>
        <p:txBody>
          <a:bodyPr wrap="square">
            <a:spAutoFit/>
          </a:bodyPr>
          <a:lstStyle/>
          <a:p>
            <a:r>
              <a:rPr lang="en-US" dirty="0" smtClean="0">
                <a:solidFill>
                  <a:srgbClr val="FF0000"/>
                </a:solidFill>
              </a:rPr>
              <a:t>Drivers with age 20-29 offend mostly Speeding, DUI and Cell Phone, then 30-34. It can be concluded that young driver is most likely to violate the traffic safety.</a:t>
            </a:r>
          </a:p>
          <a:p>
            <a:endParaRPr lang="en-US" dirty="0">
              <a:solidFill>
                <a:srgbClr val="7030A0"/>
              </a:solidFill>
            </a:endParaRPr>
          </a:p>
          <a:p>
            <a:endParaRPr lang="en-US" dirty="0" smtClean="0">
              <a:solidFill>
                <a:srgbClr val="7030A0"/>
              </a:solidFill>
            </a:endParaRPr>
          </a:p>
          <a:p>
            <a:endParaRPr lang="en-US" dirty="0" smtClean="0">
              <a:solidFill>
                <a:srgbClr val="7030A0"/>
              </a:solidFill>
            </a:endParaRPr>
          </a:p>
          <a:p>
            <a:r>
              <a:rPr lang="en-US" dirty="0" smtClean="0">
                <a:solidFill>
                  <a:srgbClr val="7030A0"/>
                </a:solidFill>
              </a:rPr>
              <a:t>Extraordinary increase (50-100%) in the amount of traffic violation (Speeding, DUI, Cell Phone) in Nevada state from 2013 to 2015, even through the increase of driver appear normally (around 7%). (Reason?)</a:t>
            </a:r>
          </a:p>
          <a:p>
            <a:pPr marL="342900" indent="-342900">
              <a:buAutoNum type="arabicPeriod"/>
            </a:pPr>
            <a:endParaRPr lang="en-US" dirty="0">
              <a:solidFill>
                <a:srgbClr val="7030A0"/>
              </a:solidFill>
            </a:endParaRPr>
          </a:p>
          <a:p>
            <a:pPr marL="342900" indent="-342900">
              <a:buAutoNum type="arabicPeriod"/>
            </a:pPr>
            <a:endParaRPr lang="en-AU" dirty="0">
              <a:solidFill>
                <a:srgbClr val="7030A0"/>
              </a:solidFill>
            </a:endParaRPr>
          </a:p>
        </p:txBody>
      </p:sp>
    </p:spTree>
    <p:extLst>
      <p:ext uri="{BB962C8B-B14F-4D97-AF65-F5344CB8AC3E}">
        <p14:creationId xmlns:p14="http://schemas.microsoft.com/office/powerpoint/2010/main" val="2876086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676500" y="185009"/>
            <a:ext cx="2791097" cy="400110"/>
          </a:xfrm>
          <a:prstGeom prst="rect">
            <a:avLst/>
          </a:prstGeom>
          <a:noFill/>
        </p:spPr>
        <p:txBody>
          <a:bodyPr wrap="square" rtlCol="0">
            <a:spAutoFit/>
          </a:bodyPr>
          <a:lstStyle/>
          <a:p>
            <a:r>
              <a:rPr lang="en-AU" sz="2000" b="1" dirty="0">
                <a:solidFill>
                  <a:srgbClr val="FFC000"/>
                </a:solidFill>
              </a:rPr>
              <a:t>Demographic Overview</a:t>
            </a:r>
          </a:p>
        </p:txBody>
      </p:sp>
      <p:sp>
        <p:nvSpPr>
          <p:cNvPr id="8" name="TextBox 7"/>
          <p:cNvSpPr txBox="1"/>
          <p:nvPr/>
        </p:nvSpPr>
        <p:spPr>
          <a:xfrm>
            <a:off x="921514" y="4057298"/>
            <a:ext cx="11139854" cy="2308324"/>
          </a:xfrm>
          <a:prstGeom prst="rect">
            <a:avLst/>
          </a:prstGeom>
          <a:noFill/>
        </p:spPr>
        <p:txBody>
          <a:bodyPr wrap="square" rtlCol="0">
            <a:spAutoFit/>
          </a:bodyPr>
          <a:lstStyle/>
          <a:p>
            <a:pPr marL="342900" indent="-342900">
              <a:buAutoNum type="arabicPeriod"/>
            </a:pPr>
            <a:r>
              <a:rPr lang="en-AU" dirty="0">
                <a:solidFill>
                  <a:schemeClr val="bg1">
                    <a:lumMod val="50000"/>
                  </a:schemeClr>
                </a:solidFill>
              </a:rPr>
              <a:t>Washington has the biggest population and the highest patrol-stop rate.</a:t>
            </a:r>
          </a:p>
          <a:p>
            <a:pPr marL="342900" indent="-342900">
              <a:buAutoNum type="arabicPeriod"/>
            </a:pPr>
            <a:r>
              <a:rPr lang="en-AU" dirty="0">
                <a:solidFill>
                  <a:schemeClr val="bg1">
                    <a:lumMod val="50000"/>
                  </a:schemeClr>
                </a:solidFill>
              </a:rPr>
              <a:t>Washington has similarity in the percentage of Licenced Driver out of the total population with Colorado state in respective year, however, its traffic offending rate is nearly doubled comparing with Colorado’s.</a:t>
            </a:r>
          </a:p>
          <a:p>
            <a:pPr marL="342900" indent="-342900">
              <a:buAutoNum type="arabicPeriod"/>
            </a:pPr>
            <a:r>
              <a:rPr lang="en-AU" dirty="0">
                <a:solidFill>
                  <a:schemeClr val="bg1">
                    <a:lumMod val="50000"/>
                  </a:schemeClr>
                </a:solidFill>
              </a:rPr>
              <a:t>The </a:t>
            </a:r>
            <a:r>
              <a:rPr lang="en-AU" dirty="0">
                <a:solidFill>
                  <a:srgbClr val="FF0000"/>
                </a:solidFill>
              </a:rPr>
              <a:t>traffic offending </a:t>
            </a:r>
            <a:r>
              <a:rPr lang="en-AU" dirty="0">
                <a:solidFill>
                  <a:schemeClr val="bg1">
                    <a:lumMod val="50000"/>
                  </a:schemeClr>
                </a:solidFill>
              </a:rPr>
              <a:t>rate of </a:t>
            </a:r>
            <a:r>
              <a:rPr lang="en-AU" dirty="0">
                <a:solidFill>
                  <a:srgbClr val="FF0000"/>
                </a:solidFill>
              </a:rPr>
              <a:t>Nevada</a:t>
            </a:r>
            <a:r>
              <a:rPr lang="en-AU" dirty="0">
                <a:solidFill>
                  <a:schemeClr val="bg1">
                    <a:lumMod val="50000"/>
                  </a:schemeClr>
                </a:solidFill>
              </a:rPr>
              <a:t> is </a:t>
            </a:r>
            <a:r>
              <a:rPr lang="en-AU" dirty="0">
                <a:solidFill>
                  <a:srgbClr val="FF0000"/>
                </a:solidFill>
              </a:rPr>
              <a:t>increasing by about 60% within 2 years.</a:t>
            </a:r>
          </a:p>
          <a:p>
            <a:pPr marL="342900" indent="-342900">
              <a:buAutoNum type="arabicPeriod"/>
            </a:pPr>
            <a:r>
              <a:rPr lang="en-AU" dirty="0">
                <a:solidFill>
                  <a:schemeClr val="bg1">
                    <a:lumMod val="50000"/>
                  </a:schemeClr>
                </a:solidFill>
              </a:rPr>
              <a:t>The population of licensed driver of Colorado is more than double of that of Nevada, however, its patrol-stop rate is slightly better than that of Nevada in 2015</a:t>
            </a:r>
            <a:r>
              <a:rPr lang="en-AU" dirty="0" smtClean="0">
                <a:solidFill>
                  <a:schemeClr val="bg1">
                    <a:lumMod val="50000"/>
                  </a:schemeClr>
                </a:solidFill>
              </a:rPr>
              <a:t>.</a:t>
            </a:r>
            <a:br>
              <a:rPr lang="en-AU" dirty="0" smtClean="0">
                <a:solidFill>
                  <a:schemeClr val="bg1">
                    <a:lumMod val="50000"/>
                  </a:schemeClr>
                </a:solidFill>
              </a:rPr>
            </a:br>
            <a:endParaRPr lang="en-AU" dirty="0" smtClean="0">
              <a:solidFill>
                <a:schemeClr val="bg1">
                  <a:lumMod val="50000"/>
                </a:schemeClr>
              </a:solidFill>
            </a:endParaRPr>
          </a:p>
          <a:p>
            <a:pPr marL="342900" indent="-342900">
              <a:buAutoNum type="arabicPeriod"/>
            </a:pPr>
            <a:r>
              <a:rPr lang="en-US" dirty="0" smtClean="0">
                <a:solidFill>
                  <a:srgbClr val="7030A0"/>
                </a:solidFill>
              </a:rPr>
              <a:t>IS THE INCREASE OF THE VIOLATION DETERMINED BY THE INCREASE POPULATION OR LICENSED DRIVER? NO!!!!</a:t>
            </a:r>
            <a:endParaRPr lang="en-AU" dirty="0">
              <a:solidFill>
                <a:srgbClr val="7030A0"/>
              </a:solidFill>
            </a:endParaRPr>
          </a:p>
        </p:txBody>
      </p:sp>
      <p:graphicFrame>
        <p:nvGraphicFramePr>
          <p:cNvPr id="9" name="Table 8"/>
          <p:cNvGraphicFramePr>
            <a:graphicFrameLocks noGrp="1"/>
          </p:cNvGraphicFramePr>
          <p:nvPr>
            <p:extLst>
              <p:ext uri="{D42A27DB-BD31-4B8C-83A1-F6EECF244321}">
                <p14:modId xmlns:p14="http://schemas.microsoft.com/office/powerpoint/2010/main" val="1533148790"/>
              </p:ext>
            </p:extLst>
          </p:nvPr>
        </p:nvGraphicFramePr>
        <p:xfrm>
          <a:off x="343988" y="867253"/>
          <a:ext cx="11717380" cy="2907911"/>
        </p:xfrm>
        <a:graphic>
          <a:graphicData uri="http://schemas.openxmlformats.org/drawingml/2006/table">
            <a:tbl>
              <a:tblPr firstRow="1" bandRow="1">
                <a:tableStyleId>{5C22544A-7EE6-4342-B048-85BDC9FD1C3A}</a:tableStyleId>
              </a:tblPr>
              <a:tblGrid>
                <a:gridCol w="1332409">
                  <a:extLst>
                    <a:ext uri="{9D8B030D-6E8A-4147-A177-3AD203B41FA5}">
                      <a16:colId xmlns:a16="http://schemas.microsoft.com/office/drawing/2014/main" val="4071440247"/>
                    </a:ext>
                  </a:extLst>
                </a:gridCol>
                <a:gridCol w="1981203">
                  <a:extLst>
                    <a:ext uri="{9D8B030D-6E8A-4147-A177-3AD203B41FA5}">
                      <a16:colId xmlns:a16="http://schemas.microsoft.com/office/drawing/2014/main" val="3086196580"/>
                    </a:ext>
                  </a:extLst>
                </a:gridCol>
                <a:gridCol w="2103120">
                  <a:extLst>
                    <a:ext uri="{9D8B030D-6E8A-4147-A177-3AD203B41FA5}">
                      <a16:colId xmlns:a16="http://schemas.microsoft.com/office/drawing/2014/main" val="3359448944"/>
                    </a:ext>
                  </a:extLst>
                </a:gridCol>
                <a:gridCol w="1907178">
                  <a:extLst>
                    <a:ext uri="{9D8B030D-6E8A-4147-A177-3AD203B41FA5}">
                      <a16:colId xmlns:a16="http://schemas.microsoft.com/office/drawing/2014/main" val="2427519082"/>
                    </a:ext>
                  </a:extLst>
                </a:gridCol>
                <a:gridCol w="1632857">
                  <a:extLst>
                    <a:ext uri="{9D8B030D-6E8A-4147-A177-3AD203B41FA5}">
                      <a16:colId xmlns:a16="http://schemas.microsoft.com/office/drawing/2014/main" val="1048383448"/>
                    </a:ext>
                  </a:extLst>
                </a:gridCol>
                <a:gridCol w="1711234">
                  <a:extLst>
                    <a:ext uri="{9D8B030D-6E8A-4147-A177-3AD203B41FA5}">
                      <a16:colId xmlns:a16="http://schemas.microsoft.com/office/drawing/2014/main" val="1133912819"/>
                    </a:ext>
                  </a:extLst>
                </a:gridCol>
                <a:gridCol w="1049379">
                  <a:extLst>
                    <a:ext uri="{9D8B030D-6E8A-4147-A177-3AD203B41FA5}">
                      <a16:colId xmlns:a16="http://schemas.microsoft.com/office/drawing/2014/main" val="1823742732"/>
                    </a:ext>
                  </a:extLst>
                </a:gridCol>
              </a:tblGrid>
              <a:tr h="465266">
                <a:tc>
                  <a:txBody>
                    <a:bodyPr/>
                    <a:lstStyle/>
                    <a:p>
                      <a:pPr marL="0" algn="ctr" defTabSz="914400" rtl="0" eaLnBrk="1" latinLnBrk="0" hangingPunct="1"/>
                      <a:r>
                        <a:rPr lang="en-AU" sz="1800" kern="1200" dirty="0">
                          <a:solidFill>
                            <a:schemeClr val="dk1"/>
                          </a:solidFill>
                          <a:latin typeface="+mn-lt"/>
                          <a:ea typeface="+mn-ea"/>
                          <a:cs typeface="+mn-cs"/>
                        </a:rPr>
                        <a:t>State</a:t>
                      </a:r>
                    </a:p>
                  </a:txBody>
                  <a:tcPr/>
                </a:tc>
                <a:tc>
                  <a:txBody>
                    <a:bodyPr/>
                    <a:lstStyle/>
                    <a:p>
                      <a:pPr marL="0" algn="ctr" defTabSz="914400" rtl="0" eaLnBrk="1" latinLnBrk="0" hangingPunct="1"/>
                      <a:r>
                        <a:rPr lang="en-AU" sz="1800" kern="1200" dirty="0">
                          <a:solidFill>
                            <a:schemeClr val="dk1"/>
                          </a:solidFill>
                          <a:latin typeface="+mn-lt"/>
                          <a:ea typeface="+mn-ea"/>
                          <a:cs typeface="+mn-cs"/>
                        </a:rPr>
                        <a:t>Population</a:t>
                      </a:r>
                    </a:p>
                  </a:txBody>
                  <a:tcPr/>
                </a:tc>
                <a:tc>
                  <a:txBody>
                    <a:bodyPr/>
                    <a:lstStyle/>
                    <a:p>
                      <a:pPr marL="0" algn="ctr" defTabSz="914400" rtl="0" eaLnBrk="1" latinLnBrk="0" hangingPunct="1"/>
                      <a:r>
                        <a:rPr lang="en-AU" sz="1800" kern="1200" dirty="0">
                          <a:solidFill>
                            <a:schemeClr val="dk1"/>
                          </a:solidFill>
                          <a:latin typeface="+mn-lt"/>
                          <a:ea typeface="+mn-ea"/>
                          <a:cs typeface="+mn-cs"/>
                        </a:rPr>
                        <a:t>Licensed Driver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800" kern="1200" dirty="0">
                          <a:solidFill>
                            <a:schemeClr val="dk1"/>
                          </a:solidFill>
                          <a:latin typeface="+mn-lt"/>
                          <a:ea typeface="+mn-ea"/>
                          <a:cs typeface="+mn-cs"/>
                        </a:rPr>
                        <a:t>Offenders</a:t>
                      </a:r>
                    </a:p>
                  </a:txBody>
                  <a:tcPr/>
                </a:tc>
                <a:tc>
                  <a:txBody>
                    <a:bodyPr/>
                    <a:lstStyle/>
                    <a:p>
                      <a:pPr marL="0" algn="ctr" defTabSz="914400" rtl="0" eaLnBrk="1" latinLnBrk="0" hangingPunct="1"/>
                      <a:r>
                        <a:rPr lang="en-AU" sz="1800" kern="1200" dirty="0">
                          <a:solidFill>
                            <a:schemeClr val="dk1"/>
                          </a:solidFill>
                          <a:latin typeface="+mn-lt"/>
                          <a:ea typeface="+mn-ea"/>
                          <a:cs typeface="+mn-cs"/>
                        </a:rPr>
                        <a:t>% LD ~ P</a:t>
                      </a:r>
                    </a:p>
                  </a:txBody>
                  <a:tcPr/>
                </a:tc>
                <a:tc>
                  <a:txBody>
                    <a:bodyPr/>
                    <a:lstStyle/>
                    <a:p>
                      <a:pPr marL="0" algn="ctr" defTabSz="914400" rtl="0" eaLnBrk="1" latinLnBrk="0" hangingPunct="1"/>
                      <a:r>
                        <a:rPr lang="en-AU" sz="1800" kern="1200" dirty="0">
                          <a:solidFill>
                            <a:schemeClr val="dk1"/>
                          </a:solidFill>
                          <a:latin typeface="+mn-lt"/>
                          <a:ea typeface="+mn-ea"/>
                          <a:cs typeface="+mn-cs"/>
                        </a:rPr>
                        <a:t>% O ~ LD</a:t>
                      </a:r>
                    </a:p>
                  </a:txBody>
                  <a:tcPr/>
                </a:tc>
                <a:tc>
                  <a:txBody>
                    <a:bodyPr/>
                    <a:lstStyle/>
                    <a:p>
                      <a:pPr marL="0" algn="ctr" defTabSz="914400" rtl="0" eaLnBrk="1" latinLnBrk="0" hangingPunct="1"/>
                      <a:r>
                        <a:rPr lang="en-AU" sz="1800" kern="1200" dirty="0">
                          <a:solidFill>
                            <a:schemeClr val="dk1"/>
                          </a:solidFill>
                          <a:latin typeface="+mn-lt"/>
                          <a:ea typeface="+mn-ea"/>
                          <a:cs typeface="+mn-cs"/>
                        </a:rPr>
                        <a:t>Year</a:t>
                      </a:r>
                    </a:p>
                  </a:txBody>
                  <a:tcPr/>
                </a:tc>
                <a:extLst>
                  <a:ext uri="{0D108BD9-81ED-4DB2-BD59-A6C34878D82A}">
                    <a16:rowId xmlns:a16="http://schemas.microsoft.com/office/drawing/2014/main" val="1203634762"/>
                  </a:ext>
                </a:extLst>
              </a:tr>
              <a:tr h="814215">
                <a:tc>
                  <a:txBody>
                    <a:bodyPr/>
                    <a:lstStyle/>
                    <a:p>
                      <a:pPr marL="0" algn="ctr" defTabSz="914400" rtl="0" eaLnBrk="1" latinLnBrk="0" hangingPunct="1"/>
                      <a:r>
                        <a:rPr lang="en-AU" sz="1800" kern="1200" dirty="0">
                          <a:solidFill>
                            <a:schemeClr val="dk1"/>
                          </a:solidFill>
                          <a:latin typeface="+mn-lt"/>
                          <a:ea typeface="+mn-ea"/>
                          <a:cs typeface="+mn-cs"/>
                        </a:rPr>
                        <a:t>Colorado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800" kern="1200" dirty="0" smtClean="0">
                          <a:solidFill>
                            <a:schemeClr val="dk1"/>
                          </a:solidFill>
                          <a:latin typeface="+mn-lt"/>
                          <a:ea typeface="+mn-ea"/>
                          <a:cs typeface="+mn-cs"/>
                        </a:rPr>
                        <a:t>5,029,196</a:t>
                      </a:r>
                    </a:p>
                    <a:p>
                      <a:pPr marL="0" marR="0" lvl="0" indent="0" algn="ctr" defTabSz="914400" rtl="0" eaLnBrk="1" fontAlgn="auto" latinLnBrk="0" hangingPunct="1">
                        <a:lnSpc>
                          <a:spcPct val="100000"/>
                        </a:lnSpc>
                        <a:spcBef>
                          <a:spcPts val="0"/>
                        </a:spcBef>
                        <a:spcAft>
                          <a:spcPts val="0"/>
                        </a:spcAft>
                        <a:buClrTx/>
                        <a:buSzTx/>
                        <a:buFontTx/>
                        <a:buNone/>
                        <a:tabLst/>
                        <a:defRPr/>
                      </a:pPr>
                      <a:r>
                        <a:rPr lang="en-AU" sz="1800" kern="1200" dirty="0" smtClean="0">
                          <a:solidFill>
                            <a:srgbClr val="FF0000"/>
                          </a:solidFill>
                          <a:latin typeface="+mn-lt"/>
                          <a:ea typeface="+mn-ea"/>
                          <a:cs typeface="+mn-cs"/>
                        </a:rPr>
                        <a:t>5,456,574 </a:t>
                      </a:r>
                      <a:r>
                        <a:rPr lang="en-AU" sz="1800" kern="1200" dirty="0" smtClean="0">
                          <a:solidFill>
                            <a:srgbClr val="FF0000"/>
                          </a:solidFill>
                          <a:latin typeface="+mn-lt"/>
                          <a:ea typeface="+mn-ea"/>
                          <a:cs typeface="+mn-cs"/>
                        </a:rPr>
                        <a:t>(8.5%)</a:t>
                      </a:r>
                      <a:endParaRPr lang="en-AU" sz="1800" kern="1200" dirty="0">
                        <a:solidFill>
                          <a:srgbClr val="FF0000"/>
                        </a:solidFill>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800" kern="1200" dirty="0" smtClean="0">
                          <a:solidFill>
                            <a:schemeClr val="dk1"/>
                          </a:solidFill>
                          <a:latin typeface="+mn-lt"/>
                          <a:ea typeface="+mn-ea"/>
                          <a:cs typeface="+mn-cs"/>
                        </a:rPr>
                        <a:t>3,779,273</a:t>
                      </a:r>
                    </a:p>
                    <a:p>
                      <a:pPr marL="0" marR="0" lvl="0" indent="0" algn="ctr" defTabSz="914400" rtl="0" eaLnBrk="1" fontAlgn="auto" latinLnBrk="0" hangingPunct="1">
                        <a:lnSpc>
                          <a:spcPct val="100000"/>
                        </a:lnSpc>
                        <a:spcBef>
                          <a:spcPts val="0"/>
                        </a:spcBef>
                        <a:spcAft>
                          <a:spcPts val="0"/>
                        </a:spcAft>
                        <a:buClrTx/>
                        <a:buSzTx/>
                        <a:buFontTx/>
                        <a:buNone/>
                        <a:tabLst/>
                        <a:defRPr/>
                      </a:pPr>
                      <a:r>
                        <a:rPr lang="en-AU" sz="1800" kern="1200" dirty="0" smtClean="0">
                          <a:solidFill>
                            <a:srgbClr val="FF0000"/>
                          </a:solidFill>
                          <a:latin typeface="+mn-lt"/>
                          <a:ea typeface="+mn-ea"/>
                          <a:cs typeface="+mn-cs"/>
                        </a:rPr>
                        <a:t>3,974,521 </a:t>
                      </a:r>
                      <a:r>
                        <a:rPr lang="en-AU" sz="1800" kern="1200" dirty="0" smtClean="0">
                          <a:solidFill>
                            <a:srgbClr val="FF0000"/>
                          </a:solidFill>
                          <a:latin typeface="+mn-lt"/>
                          <a:ea typeface="+mn-ea"/>
                          <a:cs typeface="+mn-cs"/>
                        </a:rPr>
                        <a:t>(5.2%)</a:t>
                      </a:r>
                      <a:endParaRPr lang="en-AU" sz="1800" kern="1200" dirty="0">
                        <a:solidFill>
                          <a:srgbClr val="FF0000"/>
                        </a:solidFill>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800" kern="1200" dirty="0" smtClean="0">
                          <a:solidFill>
                            <a:schemeClr val="dk1"/>
                          </a:solidFill>
                          <a:latin typeface="+mn-lt"/>
                          <a:ea typeface="+mn-ea"/>
                          <a:cs typeface="+mn-cs"/>
                        </a:rPr>
                        <a:t>481,434</a:t>
                      </a:r>
                    </a:p>
                    <a:p>
                      <a:pPr marL="0" marR="0" lvl="0" indent="0" algn="ctr" defTabSz="914400" rtl="0" eaLnBrk="1" fontAlgn="auto" latinLnBrk="0" hangingPunct="1">
                        <a:lnSpc>
                          <a:spcPct val="100000"/>
                        </a:lnSpc>
                        <a:spcBef>
                          <a:spcPts val="0"/>
                        </a:spcBef>
                        <a:spcAft>
                          <a:spcPts val="0"/>
                        </a:spcAft>
                        <a:buClrTx/>
                        <a:buSzTx/>
                        <a:buFontTx/>
                        <a:buNone/>
                        <a:tabLst/>
                        <a:defRPr/>
                      </a:pPr>
                      <a:r>
                        <a:rPr lang="en-AU" sz="1800" kern="1200" dirty="0" smtClean="0">
                          <a:solidFill>
                            <a:srgbClr val="00B050"/>
                          </a:solidFill>
                          <a:latin typeface="+mn-lt"/>
                          <a:ea typeface="+mn-ea"/>
                          <a:cs typeface="+mn-cs"/>
                        </a:rPr>
                        <a:t>410,479 </a:t>
                      </a:r>
                      <a:r>
                        <a:rPr lang="en-AU" sz="1800" kern="1200" dirty="0" smtClean="0">
                          <a:solidFill>
                            <a:srgbClr val="00B050"/>
                          </a:solidFill>
                          <a:latin typeface="+mn-lt"/>
                          <a:ea typeface="+mn-ea"/>
                          <a:cs typeface="+mn-cs"/>
                        </a:rPr>
                        <a:t>(14.74%)</a:t>
                      </a:r>
                      <a:endParaRPr lang="en-AU" sz="1800" kern="1200" dirty="0">
                        <a:solidFill>
                          <a:srgbClr val="00B050"/>
                        </a:solidFill>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800" kern="1200" dirty="0" smtClean="0">
                          <a:solidFill>
                            <a:schemeClr val="dk1"/>
                          </a:solidFill>
                          <a:latin typeface="+mn-lt"/>
                          <a:ea typeface="+mn-ea"/>
                          <a:cs typeface="+mn-cs"/>
                        </a:rPr>
                        <a:t>75.15</a:t>
                      </a:r>
                    </a:p>
                    <a:p>
                      <a:pPr marL="0" algn="ctr" defTabSz="914400" rtl="0" eaLnBrk="1" latinLnBrk="0" hangingPunct="1"/>
                      <a:r>
                        <a:rPr lang="en-AU" sz="1800" kern="1200" dirty="0" smtClean="0">
                          <a:solidFill>
                            <a:srgbClr val="00B050"/>
                          </a:solidFill>
                          <a:latin typeface="+mn-lt"/>
                          <a:ea typeface="+mn-ea"/>
                          <a:cs typeface="+mn-cs"/>
                        </a:rPr>
                        <a:t>72.84</a:t>
                      </a:r>
                      <a:endParaRPr lang="en-AU" sz="1800" kern="1200" dirty="0">
                        <a:solidFill>
                          <a:srgbClr val="00B050"/>
                        </a:solidFill>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800" kern="1200" dirty="0" smtClean="0">
                          <a:solidFill>
                            <a:schemeClr val="dk1"/>
                          </a:solidFill>
                          <a:latin typeface="+mn-lt"/>
                          <a:ea typeface="+mn-ea"/>
                          <a:cs typeface="+mn-cs"/>
                        </a:rPr>
                        <a:t>12.74</a:t>
                      </a:r>
                    </a:p>
                    <a:p>
                      <a:pPr marL="0" algn="ctr" defTabSz="914400" rtl="0" eaLnBrk="1" latinLnBrk="0" hangingPunct="1"/>
                      <a:r>
                        <a:rPr lang="en-AU" sz="1800" kern="1200" dirty="0" smtClean="0">
                          <a:solidFill>
                            <a:srgbClr val="00B050"/>
                          </a:solidFill>
                          <a:latin typeface="+mn-lt"/>
                          <a:ea typeface="+mn-ea"/>
                          <a:cs typeface="+mn-cs"/>
                        </a:rPr>
                        <a:t>10.33</a:t>
                      </a:r>
                      <a:endParaRPr lang="en-AU" sz="1800" kern="1200" dirty="0">
                        <a:solidFill>
                          <a:srgbClr val="00B050"/>
                        </a:solidFill>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800" kern="1200" dirty="0" smtClean="0">
                          <a:solidFill>
                            <a:schemeClr val="dk1"/>
                          </a:solidFill>
                          <a:latin typeface="+mn-lt"/>
                          <a:ea typeface="+mn-ea"/>
                          <a:cs typeface="+mn-cs"/>
                        </a:rPr>
                        <a:t>2010</a:t>
                      </a:r>
                    </a:p>
                    <a:p>
                      <a:pPr marL="0" algn="ctr" defTabSz="914400" rtl="0" eaLnBrk="1" latinLnBrk="0" hangingPunct="1"/>
                      <a:r>
                        <a:rPr lang="en-AU" sz="1800" kern="1200" dirty="0" smtClean="0">
                          <a:solidFill>
                            <a:schemeClr val="dk1"/>
                          </a:solidFill>
                          <a:latin typeface="+mn-lt"/>
                          <a:ea typeface="+mn-ea"/>
                          <a:cs typeface="+mn-cs"/>
                        </a:rPr>
                        <a:t>2015</a:t>
                      </a:r>
                      <a:endParaRPr lang="en-AU" sz="1800" kern="1200" dirty="0">
                        <a:solidFill>
                          <a:schemeClr val="dk1"/>
                        </a:solidFill>
                        <a:latin typeface="+mn-lt"/>
                        <a:ea typeface="+mn-ea"/>
                        <a:cs typeface="+mn-cs"/>
                      </a:endParaRPr>
                    </a:p>
                  </a:txBody>
                  <a:tcPr/>
                </a:tc>
                <a:extLst>
                  <a:ext uri="{0D108BD9-81ED-4DB2-BD59-A6C34878D82A}">
                    <a16:rowId xmlns:a16="http://schemas.microsoft.com/office/drawing/2014/main" val="711431624"/>
                  </a:ext>
                </a:extLst>
              </a:tr>
              <a:tr h="814215">
                <a:tc>
                  <a:txBody>
                    <a:bodyPr/>
                    <a:lstStyle/>
                    <a:p>
                      <a:pPr marL="0" algn="ctr" defTabSz="914400" rtl="0" eaLnBrk="1" latinLnBrk="0" hangingPunct="1"/>
                      <a:r>
                        <a:rPr lang="en-AU" sz="1800" kern="1200" dirty="0">
                          <a:solidFill>
                            <a:schemeClr val="dk1"/>
                          </a:solidFill>
                          <a:latin typeface="+mn-lt"/>
                          <a:ea typeface="+mn-ea"/>
                          <a:cs typeface="+mn-cs"/>
                        </a:rPr>
                        <a:t>Nevada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800" kern="1200" dirty="0" smtClean="0">
                          <a:solidFill>
                            <a:schemeClr val="dk1"/>
                          </a:solidFill>
                          <a:latin typeface="+mn-lt"/>
                          <a:ea typeface="+mn-ea"/>
                          <a:cs typeface="+mn-cs"/>
                        </a:rPr>
                        <a:t>2,700,551</a:t>
                      </a:r>
                    </a:p>
                    <a:p>
                      <a:pPr marL="0" algn="ctr" defTabSz="914400" rtl="0" eaLnBrk="1" latinLnBrk="0" hangingPunct="1"/>
                      <a:r>
                        <a:rPr lang="en-AU" sz="1800" kern="1200" dirty="0" smtClean="0">
                          <a:solidFill>
                            <a:srgbClr val="FF0000"/>
                          </a:solidFill>
                          <a:latin typeface="+mn-lt"/>
                          <a:ea typeface="+mn-ea"/>
                          <a:cs typeface="+mn-cs"/>
                        </a:rPr>
                        <a:t>2,890,845 </a:t>
                      </a:r>
                      <a:r>
                        <a:rPr lang="en-AU" sz="1800" kern="1200" dirty="0" smtClean="0">
                          <a:solidFill>
                            <a:srgbClr val="FF0000"/>
                          </a:solidFill>
                          <a:latin typeface="+mn-lt"/>
                          <a:ea typeface="+mn-ea"/>
                          <a:cs typeface="+mn-cs"/>
                        </a:rPr>
                        <a:t>(7%)</a:t>
                      </a:r>
                      <a:endParaRPr lang="en-AU" sz="1800" kern="1200" dirty="0">
                        <a:solidFill>
                          <a:srgbClr val="FF0000"/>
                        </a:solidFill>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800" kern="1200" dirty="0" smtClean="0">
                          <a:solidFill>
                            <a:schemeClr val="dk1"/>
                          </a:solidFill>
                          <a:latin typeface="+mn-lt"/>
                          <a:ea typeface="+mn-ea"/>
                          <a:cs typeface="+mn-cs"/>
                        </a:rPr>
                        <a:t>1,728,060</a:t>
                      </a:r>
                    </a:p>
                    <a:p>
                      <a:pPr marL="0" algn="ctr" defTabSz="914400" rtl="0" eaLnBrk="1" latinLnBrk="0" hangingPunct="1"/>
                      <a:r>
                        <a:rPr lang="en-AU" sz="1800" kern="1200" dirty="0" smtClean="0">
                          <a:solidFill>
                            <a:srgbClr val="FF0000"/>
                          </a:solidFill>
                          <a:latin typeface="+mn-lt"/>
                          <a:ea typeface="+mn-ea"/>
                          <a:cs typeface="+mn-cs"/>
                        </a:rPr>
                        <a:t>1,835,511 </a:t>
                      </a:r>
                      <a:r>
                        <a:rPr lang="en-AU" sz="1800" kern="1200" dirty="0" smtClean="0">
                          <a:solidFill>
                            <a:srgbClr val="FF0000"/>
                          </a:solidFill>
                          <a:latin typeface="+mn-lt"/>
                          <a:ea typeface="+mn-ea"/>
                          <a:cs typeface="+mn-cs"/>
                        </a:rPr>
                        <a:t>(6.2%)</a:t>
                      </a:r>
                      <a:endParaRPr lang="en-AU" sz="1800" kern="1200" dirty="0">
                        <a:solidFill>
                          <a:srgbClr val="FF0000"/>
                        </a:solidFill>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800" kern="1200" dirty="0" smtClean="0">
                          <a:solidFill>
                            <a:schemeClr val="dk1"/>
                          </a:solidFill>
                          <a:latin typeface="+mn-lt"/>
                          <a:ea typeface="+mn-ea"/>
                          <a:cs typeface="+mn-cs"/>
                        </a:rPr>
                        <a:t>138,130</a:t>
                      </a:r>
                    </a:p>
                    <a:p>
                      <a:pPr marL="0" algn="ctr" defTabSz="914400" rtl="0" eaLnBrk="1" latinLnBrk="0" hangingPunct="1"/>
                      <a:r>
                        <a:rPr lang="en-AU" sz="1800" kern="1200" dirty="0" smtClean="0">
                          <a:solidFill>
                            <a:srgbClr val="FF0000"/>
                          </a:solidFill>
                          <a:latin typeface="+mn-lt"/>
                          <a:ea typeface="+mn-ea"/>
                          <a:cs typeface="+mn-cs"/>
                        </a:rPr>
                        <a:t>216,477 </a:t>
                      </a:r>
                      <a:r>
                        <a:rPr lang="en-AU" sz="1800" kern="1200" dirty="0" smtClean="0">
                          <a:solidFill>
                            <a:srgbClr val="FF0000"/>
                          </a:solidFill>
                          <a:latin typeface="+mn-lt"/>
                          <a:ea typeface="+mn-ea"/>
                          <a:cs typeface="+mn-cs"/>
                        </a:rPr>
                        <a:t>(56.72%)</a:t>
                      </a:r>
                      <a:endParaRPr lang="en-AU" sz="1800" kern="1200" dirty="0">
                        <a:solidFill>
                          <a:srgbClr val="FF0000"/>
                        </a:solidFill>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800" kern="1200" dirty="0" smtClean="0">
                          <a:solidFill>
                            <a:schemeClr val="dk1"/>
                          </a:solidFill>
                          <a:latin typeface="+mn-lt"/>
                          <a:ea typeface="+mn-ea"/>
                          <a:cs typeface="+mn-cs"/>
                        </a:rPr>
                        <a:t>63.99</a:t>
                      </a:r>
                    </a:p>
                    <a:p>
                      <a:pPr marL="0" algn="ctr" defTabSz="914400" rtl="0" eaLnBrk="1" latinLnBrk="0" hangingPunct="1"/>
                      <a:r>
                        <a:rPr lang="en-AU" sz="1800" kern="1200" dirty="0" smtClean="0">
                          <a:solidFill>
                            <a:srgbClr val="00B050"/>
                          </a:solidFill>
                          <a:latin typeface="+mn-lt"/>
                          <a:ea typeface="+mn-ea"/>
                          <a:cs typeface="+mn-cs"/>
                        </a:rPr>
                        <a:t>63.49</a:t>
                      </a:r>
                      <a:endParaRPr lang="en-AU" sz="1800" kern="1200" dirty="0">
                        <a:solidFill>
                          <a:srgbClr val="00B050"/>
                        </a:solidFill>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800" kern="1200" dirty="0" smtClean="0">
                          <a:solidFill>
                            <a:schemeClr val="dk1"/>
                          </a:solidFill>
                          <a:latin typeface="+mn-lt"/>
                          <a:ea typeface="+mn-ea"/>
                          <a:cs typeface="+mn-cs"/>
                        </a:rPr>
                        <a:t>7.99</a:t>
                      </a:r>
                    </a:p>
                    <a:p>
                      <a:pPr marL="0" algn="ctr" defTabSz="914400" rtl="0" eaLnBrk="1" latinLnBrk="0" hangingPunct="1"/>
                      <a:r>
                        <a:rPr lang="en-AU" sz="1800" kern="1200" dirty="0" smtClean="0">
                          <a:solidFill>
                            <a:srgbClr val="FF0000"/>
                          </a:solidFill>
                          <a:latin typeface="+mn-lt"/>
                          <a:ea typeface="+mn-ea"/>
                          <a:cs typeface="+mn-cs"/>
                        </a:rPr>
                        <a:t>11.79</a:t>
                      </a:r>
                      <a:endParaRPr lang="en-AU" sz="1800" kern="1200" dirty="0">
                        <a:solidFill>
                          <a:srgbClr val="FF0000"/>
                        </a:solidFill>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800" kern="1200" dirty="0" smtClean="0">
                          <a:solidFill>
                            <a:schemeClr val="dk1"/>
                          </a:solidFill>
                          <a:latin typeface="+mn-lt"/>
                          <a:ea typeface="+mn-ea"/>
                          <a:cs typeface="+mn-cs"/>
                        </a:rPr>
                        <a:t>2013</a:t>
                      </a:r>
                    </a:p>
                    <a:p>
                      <a:pPr marL="0" algn="ctr" defTabSz="914400" rtl="0" eaLnBrk="1" latinLnBrk="0" hangingPunct="1"/>
                      <a:r>
                        <a:rPr lang="en-AU" sz="1800" kern="1200" dirty="0" smtClean="0">
                          <a:solidFill>
                            <a:schemeClr val="dk1"/>
                          </a:solidFill>
                          <a:latin typeface="+mn-lt"/>
                          <a:ea typeface="+mn-ea"/>
                          <a:cs typeface="+mn-cs"/>
                        </a:rPr>
                        <a:t>2015</a:t>
                      </a:r>
                      <a:endParaRPr lang="en-AU" sz="1800" kern="1200" dirty="0">
                        <a:solidFill>
                          <a:schemeClr val="dk1"/>
                        </a:solidFill>
                        <a:latin typeface="+mn-lt"/>
                        <a:ea typeface="+mn-ea"/>
                        <a:cs typeface="+mn-cs"/>
                      </a:endParaRPr>
                    </a:p>
                  </a:txBody>
                  <a:tcPr/>
                </a:tc>
                <a:extLst>
                  <a:ext uri="{0D108BD9-81ED-4DB2-BD59-A6C34878D82A}">
                    <a16:rowId xmlns:a16="http://schemas.microsoft.com/office/drawing/2014/main" val="2929159329"/>
                  </a:ext>
                </a:extLst>
              </a:tr>
              <a:tr h="814215">
                <a:tc>
                  <a:txBody>
                    <a:bodyPr/>
                    <a:lstStyle/>
                    <a:p>
                      <a:pPr marL="0" algn="ctr" defTabSz="914400" rtl="0" eaLnBrk="1" latinLnBrk="0" hangingPunct="1"/>
                      <a:r>
                        <a:rPr lang="en-AU" sz="1800" kern="1200" dirty="0">
                          <a:solidFill>
                            <a:schemeClr val="dk1"/>
                          </a:solidFill>
                          <a:latin typeface="+mn-lt"/>
                          <a:ea typeface="+mn-ea"/>
                          <a:cs typeface="+mn-cs"/>
                        </a:rPr>
                        <a:t>Washington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800" kern="1200" dirty="0" smtClean="0">
                          <a:solidFill>
                            <a:schemeClr val="dk1"/>
                          </a:solidFill>
                          <a:latin typeface="+mn-lt"/>
                          <a:ea typeface="+mn-ea"/>
                          <a:cs typeface="+mn-cs"/>
                        </a:rPr>
                        <a:t>6,724,540</a:t>
                      </a:r>
                    </a:p>
                    <a:p>
                      <a:pPr marL="0" algn="ctr" defTabSz="914400" rtl="0" eaLnBrk="1" latinLnBrk="0" hangingPunct="1"/>
                      <a:r>
                        <a:rPr lang="en-AU" sz="1800" kern="1200" dirty="0" smtClean="0">
                          <a:solidFill>
                            <a:srgbClr val="FF0000"/>
                          </a:solidFill>
                          <a:latin typeface="+mn-lt"/>
                          <a:ea typeface="+mn-ea"/>
                          <a:cs typeface="+mn-cs"/>
                        </a:rPr>
                        <a:t>7,170,351 </a:t>
                      </a:r>
                      <a:r>
                        <a:rPr lang="en-AU" sz="1800" kern="1200" dirty="0" smtClean="0">
                          <a:solidFill>
                            <a:srgbClr val="FF0000"/>
                          </a:solidFill>
                          <a:latin typeface="+mn-lt"/>
                          <a:ea typeface="+mn-ea"/>
                          <a:cs typeface="+mn-cs"/>
                        </a:rPr>
                        <a:t>(6.6%)</a:t>
                      </a:r>
                      <a:endParaRPr lang="en-AU" sz="1800" kern="1200" dirty="0">
                        <a:solidFill>
                          <a:srgbClr val="FF0000"/>
                        </a:solidFill>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800" kern="1200" dirty="0" smtClean="0">
                          <a:solidFill>
                            <a:schemeClr val="dk1"/>
                          </a:solidFill>
                          <a:latin typeface="+mn-lt"/>
                          <a:ea typeface="+mn-ea"/>
                          <a:cs typeface="+mn-cs"/>
                        </a:rPr>
                        <a:t>5,026,521</a:t>
                      </a:r>
                    </a:p>
                    <a:p>
                      <a:pPr marL="0" algn="ctr" defTabSz="914400" rtl="0" eaLnBrk="1" latinLnBrk="0" hangingPunct="1"/>
                      <a:r>
                        <a:rPr lang="en-AU" sz="1800" kern="1200" dirty="0" smtClean="0">
                          <a:solidFill>
                            <a:srgbClr val="FF0000"/>
                          </a:solidFill>
                          <a:latin typeface="+mn-lt"/>
                          <a:ea typeface="+mn-ea"/>
                          <a:cs typeface="+mn-cs"/>
                        </a:rPr>
                        <a:t>5,516,134 </a:t>
                      </a:r>
                      <a:r>
                        <a:rPr lang="en-AU" sz="1800" kern="1200" dirty="0" smtClean="0">
                          <a:solidFill>
                            <a:srgbClr val="FF0000"/>
                          </a:solidFill>
                          <a:latin typeface="+mn-lt"/>
                          <a:ea typeface="+mn-ea"/>
                          <a:cs typeface="+mn-cs"/>
                        </a:rPr>
                        <a:t>(9.7%)</a:t>
                      </a:r>
                      <a:endParaRPr lang="en-AU" sz="1800" kern="1200" dirty="0">
                        <a:solidFill>
                          <a:srgbClr val="FF0000"/>
                        </a:solidFill>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800" kern="1200" dirty="0" smtClean="0">
                          <a:solidFill>
                            <a:schemeClr val="dk1"/>
                          </a:solidFill>
                          <a:latin typeface="+mn-lt"/>
                          <a:ea typeface="+mn-ea"/>
                          <a:cs typeface="+mn-cs"/>
                        </a:rPr>
                        <a:t>1,246,132</a:t>
                      </a:r>
                    </a:p>
                    <a:p>
                      <a:pPr marL="0" algn="ctr" defTabSz="914400" rtl="0" eaLnBrk="1" latinLnBrk="0" hangingPunct="1"/>
                      <a:r>
                        <a:rPr lang="en-AU" sz="1800" kern="1200" dirty="0" smtClean="0">
                          <a:solidFill>
                            <a:srgbClr val="00B050"/>
                          </a:solidFill>
                          <a:latin typeface="+mn-lt"/>
                          <a:ea typeface="+mn-ea"/>
                          <a:cs typeface="+mn-cs"/>
                        </a:rPr>
                        <a:t>1,228,788 </a:t>
                      </a:r>
                      <a:r>
                        <a:rPr lang="en-AU" sz="1800" kern="1200" dirty="0" smtClean="0">
                          <a:solidFill>
                            <a:srgbClr val="00B050"/>
                          </a:solidFill>
                          <a:latin typeface="+mn-lt"/>
                          <a:ea typeface="+mn-ea"/>
                          <a:cs typeface="+mn-cs"/>
                        </a:rPr>
                        <a:t>(1.4%)</a:t>
                      </a:r>
                      <a:endParaRPr lang="en-AU" sz="1800" kern="1200" dirty="0">
                        <a:solidFill>
                          <a:srgbClr val="00B050"/>
                        </a:solidFill>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800" kern="1200" dirty="0" smtClean="0">
                          <a:solidFill>
                            <a:schemeClr val="dk1"/>
                          </a:solidFill>
                          <a:latin typeface="+mn-lt"/>
                          <a:ea typeface="+mn-ea"/>
                          <a:cs typeface="+mn-cs"/>
                        </a:rPr>
                        <a:t>74.75</a:t>
                      </a:r>
                    </a:p>
                    <a:p>
                      <a:pPr marL="0" algn="ctr" defTabSz="914400" rtl="0" eaLnBrk="1" latinLnBrk="0" hangingPunct="1"/>
                      <a:r>
                        <a:rPr lang="en-AU" sz="1800" kern="1200" dirty="0" smtClean="0">
                          <a:solidFill>
                            <a:srgbClr val="FF0000"/>
                          </a:solidFill>
                          <a:latin typeface="+mn-lt"/>
                          <a:ea typeface="+mn-ea"/>
                          <a:cs typeface="+mn-cs"/>
                        </a:rPr>
                        <a:t>76.93</a:t>
                      </a:r>
                      <a:endParaRPr lang="en-AU" sz="1800" kern="1200" dirty="0">
                        <a:solidFill>
                          <a:srgbClr val="FF0000"/>
                        </a:solidFill>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800" kern="1200" dirty="0" smtClean="0">
                          <a:solidFill>
                            <a:schemeClr val="dk1"/>
                          </a:solidFill>
                          <a:latin typeface="+mn-lt"/>
                          <a:ea typeface="+mn-ea"/>
                          <a:cs typeface="+mn-cs"/>
                        </a:rPr>
                        <a:t>24.79</a:t>
                      </a:r>
                    </a:p>
                    <a:p>
                      <a:pPr marL="0" algn="ctr" defTabSz="914400" rtl="0" eaLnBrk="1" latinLnBrk="0" hangingPunct="1"/>
                      <a:r>
                        <a:rPr lang="en-AU" sz="1800" kern="1200" dirty="0" smtClean="0">
                          <a:solidFill>
                            <a:srgbClr val="00B050"/>
                          </a:solidFill>
                          <a:latin typeface="+mn-lt"/>
                          <a:ea typeface="+mn-ea"/>
                          <a:cs typeface="+mn-cs"/>
                        </a:rPr>
                        <a:t>22.28</a:t>
                      </a:r>
                      <a:endParaRPr lang="en-AU" sz="1800" kern="1200" dirty="0">
                        <a:solidFill>
                          <a:srgbClr val="00B050"/>
                        </a:solidFill>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800" kern="1200" dirty="0" smtClean="0">
                          <a:solidFill>
                            <a:schemeClr val="dk1"/>
                          </a:solidFill>
                          <a:latin typeface="+mn-lt"/>
                          <a:ea typeface="+mn-ea"/>
                          <a:cs typeface="+mn-cs"/>
                        </a:rPr>
                        <a:t>2009</a:t>
                      </a:r>
                    </a:p>
                    <a:p>
                      <a:pPr marL="0" algn="ctr" defTabSz="914400" rtl="0" eaLnBrk="1" latinLnBrk="0" hangingPunct="1"/>
                      <a:r>
                        <a:rPr lang="en-AU" sz="1800" kern="1200" dirty="0" smtClean="0">
                          <a:solidFill>
                            <a:schemeClr val="dk1"/>
                          </a:solidFill>
                          <a:latin typeface="+mn-lt"/>
                          <a:ea typeface="+mn-ea"/>
                          <a:cs typeface="+mn-cs"/>
                        </a:rPr>
                        <a:t>2015</a:t>
                      </a:r>
                      <a:endParaRPr lang="en-AU" sz="1800" kern="1200" dirty="0">
                        <a:solidFill>
                          <a:schemeClr val="dk1"/>
                        </a:solidFill>
                        <a:latin typeface="+mn-lt"/>
                        <a:ea typeface="+mn-ea"/>
                        <a:cs typeface="+mn-cs"/>
                      </a:endParaRPr>
                    </a:p>
                  </a:txBody>
                  <a:tcPr/>
                </a:tc>
                <a:extLst>
                  <a:ext uri="{0D108BD9-81ED-4DB2-BD59-A6C34878D82A}">
                    <a16:rowId xmlns:a16="http://schemas.microsoft.com/office/drawing/2014/main" val="3903119740"/>
                  </a:ext>
                </a:extLst>
              </a:tr>
            </a:tbl>
          </a:graphicData>
        </a:graphic>
      </p:graphicFrame>
    </p:spTree>
    <p:extLst>
      <p:ext uri="{BB962C8B-B14F-4D97-AF65-F5344CB8AC3E}">
        <p14:creationId xmlns:p14="http://schemas.microsoft.com/office/powerpoint/2010/main" val="4275594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22665" y="483326"/>
            <a:ext cx="3540035" cy="923330"/>
          </a:xfrm>
          <a:prstGeom prst="rect">
            <a:avLst/>
          </a:prstGeom>
          <a:noFill/>
        </p:spPr>
        <p:txBody>
          <a:bodyPr wrap="square" rtlCol="0">
            <a:spAutoFit/>
          </a:bodyPr>
          <a:lstStyle/>
          <a:p>
            <a:pPr algn="ctr"/>
            <a:r>
              <a:rPr lang="en-AU" dirty="0">
                <a:solidFill>
                  <a:srgbClr val="00B0F0"/>
                </a:solidFill>
              </a:rPr>
              <a:t>Colorado State Licenced Drivers Demography, by Age Group (2010/2015)</a:t>
            </a:r>
          </a:p>
        </p:txBody>
      </p:sp>
      <p:sp>
        <p:nvSpPr>
          <p:cNvPr id="5" name="TextBox 4"/>
          <p:cNvSpPr txBox="1"/>
          <p:nvPr/>
        </p:nvSpPr>
        <p:spPr>
          <a:xfrm>
            <a:off x="8129450" y="483326"/>
            <a:ext cx="3535681" cy="923330"/>
          </a:xfrm>
          <a:prstGeom prst="rect">
            <a:avLst/>
          </a:prstGeom>
          <a:noFill/>
        </p:spPr>
        <p:txBody>
          <a:bodyPr wrap="square" rtlCol="0">
            <a:spAutoFit/>
          </a:bodyPr>
          <a:lstStyle>
            <a:defPPr>
              <a:defRPr lang="en-US"/>
            </a:defPPr>
            <a:lvl1pPr algn="ctr"/>
          </a:lstStyle>
          <a:p>
            <a:r>
              <a:rPr lang="en-AU" dirty="0">
                <a:solidFill>
                  <a:srgbClr val="7030A0"/>
                </a:solidFill>
              </a:rPr>
              <a:t>Colorado State Traffic Offenders Distribution, by Age Group (2010/2015)</a:t>
            </a:r>
          </a:p>
        </p:txBody>
      </p:sp>
      <p:sp>
        <p:nvSpPr>
          <p:cNvPr id="9" name="TextBox 8"/>
          <p:cNvSpPr txBox="1"/>
          <p:nvPr/>
        </p:nvSpPr>
        <p:spPr>
          <a:xfrm>
            <a:off x="8334974" y="1583412"/>
            <a:ext cx="3292464" cy="369332"/>
          </a:xfrm>
          <a:prstGeom prst="rect">
            <a:avLst/>
          </a:prstGeom>
          <a:noFill/>
        </p:spPr>
        <p:txBody>
          <a:bodyPr wrap="square" rtlCol="0">
            <a:spAutoFit/>
          </a:bodyPr>
          <a:lstStyle/>
          <a:p>
            <a:r>
              <a:rPr lang="en-AU" dirty="0">
                <a:solidFill>
                  <a:srgbClr val="7030A0"/>
                </a:solidFill>
              </a:rPr>
              <a:t>Total Offenders: 410,479 (2015)</a:t>
            </a:r>
          </a:p>
        </p:txBody>
      </p:sp>
      <p:sp>
        <p:nvSpPr>
          <p:cNvPr id="10" name="TextBox 9"/>
          <p:cNvSpPr txBox="1"/>
          <p:nvPr/>
        </p:nvSpPr>
        <p:spPr>
          <a:xfrm>
            <a:off x="564562" y="1583412"/>
            <a:ext cx="3863158" cy="369332"/>
          </a:xfrm>
          <a:prstGeom prst="rect">
            <a:avLst/>
          </a:prstGeom>
          <a:noFill/>
        </p:spPr>
        <p:txBody>
          <a:bodyPr wrap="square" rtlCol="0">
            <a:spAutoFit/>
          </a:bodyPr>
          <a:lstStyle/>
          <a:p>
            <a:r>
              <a:rPr lang="en-AU" dirty="0">
                <a:solidFill>
                  <a:srgbClr val="00B0F0"/>
                </a:solidFill>
              </a:rPr>
              <a:t>Total Licenced Driver: 3,974,521 (2015)</a:t>
            </a:r>
          </a:p>
        </p:txBody>
      </p:sp>
      <p:pic>
        <p:nvPicPr>
          <p:cNvPr id="12" name="Picture 11"/>
          <p:cNvPicPr>
            <a:picLocks noChangeAspect="1"/>
          </p:cNvPicPr>
          <p:nvPr/>
        </p:nvPicPr>
        <p:blipFill rotWithShape="1">
          <a:blip r:embed="rId2"/>
          <a:srcRect l="4034" t="35056" r="46387" b="21376"/>
          <a:stretch/>
        </p:blipFill>
        <p:spPr>
          <a:xfrm>
            <a:off x="146065" y="2400680"/>
            <a:ext cx="5710336" cy="2822722"/>
          </a:xfrm>
          <a:prstGeom prst="rect">
            <a:avLst/>
          </a:prstGeom>
        </p:spPr>
      </p:pic>
      <p:pic>
        <p:nvPicPr>
          <p:cNvPr id="13" name="Picture 12"/>
          <p:cNvPicPr>
            <a:picLocks noChangeAspect="1"/>
          </p:cNvPicPr>
          <p:nvPr/>
        </p:nvPicPr>
        <p:blipFill rotWithShape="1">
          <a:blip r:embed="rId3"/>
          <a:srcRect l="4294" t="40455" r="46639" b="15508"/>
          <a:stretch/>
        </p:blipFill>
        <p:spPr>
          <a:xfrm>
            <a:off x="6637576" y="2359704"/>
            <a:ext cx="5554424" cy="2804045"/>
          </a:xfrm>
          <a:prstGeom prst="rect">
            <a:avLst/>
          </a:prstGeom>
        </p:spPr>
      </p:pic>
      <p:pic>
        <p:nvPicPr>
          <p:cNvPr id="14" name="Picture 13"/>
          <p:cNvPicPr>
            <a:picLocks noChangeAspect="1"/>
          </p:cNvPicPr>
          <p:nvPr/>
        </p:nvPicPr>
        <p:blipFill rotWithShape="1">
          <a:blip r:embed="rId4"/>
          <a:srcRect l="30778" t="24822" r="30370" b="25919"/>
          <a:stretch/>
        </p:blipFill>
        <p:spPr>
          <a:xfrm>
            <a:off x="4427720" y="110570"/>
            <a:ext cx="3211169" cy="2290110"/>
          </a:xfrm>
          <a:prstGeom prst="rect">
            <a:avLst/>
          </a:prstGeom>
        </p:spPr>
      </p:pic>
      <p:sp>
        <p:nvSpPr>
          <p:cNvPr id="15" name="Rectangle 14"/>
          <p:cNvSpPr/>
          <p:nvPr/>
        </p:nvSpPr>
        <p:spPr>
          <a:xfrm>
            <a:off x="5386188" y="159490"/>
            <a:ext cx="1341183" cy="215444"/>
          </a:xfrm>
          <a:prstGeom prst="rect">
            <a:avLst/>
          </a:prstGeom>
        </p:spPr>
        <p:txBody>
          <a:bodyPr wrap="square">
            <a:spAutoFit/>
          </a:bodyPr>
          <a:lstStyle/>
          <a:p>
            <a:r>
              <a:rPr lang="en-AU" sz="800" dirty="0"/>
              <a:t>https://www.50states.com</a:t>
            </a:r>
          </a:p>
        </p:txBody>
      </p:sp>
      <p:sp>
        <p:nvSpPr>
          <p:cNvPr id="11" name="TextBox 15">
            <a:extLst>
              <a:ext uri="{FF2B5EF4-FFF2-40B4-BE49-F238E27FC236}">
                <a16:creationId xmlns:a16="http://schemas.microsoft.com/office/drawing/2014/main" id="{783E04EF-BBD4-472B-8292-EC145065BC6E}"/>
              </a:ext>
            </a:extLst>
          </p:cNvPr>
          <p:cNvSpPr txBox="1"/>
          <p:nvPr/>
        </p:nvSpPr>
        <p:spPr>
          <a:xfrm>
            <a:off x="230105" y="5459175"/>
            <a:ext cx="5330940" cy="584775"/>
          </a:xfrm>
          <a:prstGeom prst="rect">
            <a:avLst/>
          </a:prstGeom>
          <a:noFill/>
        </p:spPr>
        <p:txBody>
          <a:bodyPr wrap="square" rtlCol="0">
            <a:spAutoFit/>
          </a:bodyPr>
          <a:lstStyle/>
          <a:p>
            <a:pPr marL="342900" indent="-342900">
              <a:buAutoNum type="arabicPeriod"/>
            </a:pPr>
            <a:r>
              <a:rPr lang="en-AU" sz="1600" dirty="0">
                <a:solidFill>
                  <a:schemeClr val="bg1">
                    <a:lumMod val="50000"/>
                  </a:schemeClr>
                </a:solidFill>
              </a:rPr>
              <a:t>The licensed driver has a balanced distribution by age group excluding the one under 19 and over 60.</a:t>
            </a:r>
          </a:p>
        </p:txBody>
      </p:sp>
      <p:sp>
        <p:nvSpPr>
          <p:cNvPr id="17" name="TextBox 15">
            <a:extLst>
              <a:ext uri="{FF2B5EF4-FFF2-40B4-BE49-F238E27FC236}">
                <a16:creationId xmlns:a16="http://schemas.microsoft.com/office/drawing/2014/main" id="{CB06EC91-93CE-4D86-8614-59393AE19713}"/>
              </a:ext>
            </a:extLst>
          </p:cNvPr>
          <p:cNvSpPr txBox="1"/>
          <p:nvPr/>
        </p:nvSpPr>
        <p:spPr>
          <a:xfrm>
            <a:off x="7116034" y="5223402"/>
            <a:ext cx="4733844" cy="1569660"/>
          </a:xfrm>
          <a:prstGeom prst="rect">
            <a:avLst/>
          </a:prstGeom>
          <a:noFill/>
        </p:spPr>
        <p:txBody>
          <a:bodyPr wrap="square" rtlCol="0">
            <a:spAutoFit/>
          </a:bodyPr>
          <a:lstStyle/>
          <a:p>
            <a:pPr marL="342900" indent="-342900">
              <a:buAutoNum type="arabicPeriod"/>
            </a:pPr>
            <a:r>
              <a:rPr lang="en-AU" sz="1600" dirty="0">
                <a:solidFill>
                  <a:schemeClr val="bg1">
                    <a:lumMod val="50000"/>
                  </a:schemeClr>
                </a:solidFill>
              </a:rPr>
              <a:t>Age group </a:t>
            </a:r>
            <a:r>
              <a:rPr lang="en-AU" sz="1600" dirty="0">
                <a:solidFill>
                  <a:srgbClr val="00B0F0"/>
                </a:solidFill>
              </a:rPr>
              <a:t>20-24</a:t>
            </a:r>
            <a:r>
              <a:rPr lang="en-AU" sz="1600" dirty="0">
                <a:solidFill>
                  <a:schemeClr val="bg1">
                    <a:lumMod val="50000"/>
                  </a:schemeClr>
                </a:solidFill>
              </a:rPr>
              <a:t> contribute the highest traffic offending rate, </a:t>
            </a:r>
            <a:r>
              <a:rPr lang="en-AU" sz="1600" dirty="0">
                <a:solidFill>
                  <a:srgbClr val="00B0F0"/>
                </a:solidFill>
              </a:rPr>
              <a:t>then 25- 29</a:t>
            </a:r>
            <a:r>
              <a:rPr lang="en-AU" sz="1600" dirty="0">
                <a:solidFill>
                  <a:schemeClr val="bg1">
                    <a:lumMod val="50000"/>
                  </a:schemeClr>
                </a:solidFill>
              </a:rPr>
              <a:t>.</a:t>
            </a:r>
          </a:p>
          <a:p>
            <a:pPr marL="342900" indent="-342900">
              <a:buAutoNum type="arabicPeriod"/>
            </a:pPr>
            <a:r>
              <a:rPr lang="en-AU" sz="1600" dirty="0">
                <a:solidFill>
                  <a:schemeClr val="bg1">
                    <a:lumMod val="50000"/>
                  </a:schemeClr>
                </a:solidFill>
              </a:rPr>
              <a:t>It can be concluded that more elder the driver is, less offending behaviours.</a:t>
            </a:r>
          </a:p>
          <a:p>
            <a:pPr marL="342900" indent="-342900">
              <a:buFontTx/>
              <a:buAutoNum type="arabicPeriod"/>
            </a:pPr>
            <a:r>
              <a:rPr lang="en-AU" sz="1600" dirty="0">
                <a:solidFill>
                  <a:schemeClr val="bg1">
                    <a:lumMod val="50000"/>
                  </a:schemeClr>
                </a:solidFill>
              </a:rPr>
              <a:t>The general patrol-stop rate </a:t>
            </a:r>
            <a:r>
              <a:rPr lang="en-AU" sz="1600" dirty="0">
                <a:solidFill>
                  <a:srgbClr val="00B0F0"/>
                </a:solidFill>
              </a:rPr>
              <a:t>obviously decreased </a:t>
            </a:r>
            <a:r>
              <a:rPr lang="en-AU" sz="1600" dirty="0">
                <a:solidFill>
                  <a:schemeClr val="bg1">
                    <a:lumMod val="50000"/>
                  </a:schemeClr>
                </a:solidFill>
              </a:rPr>
              <a:t>from 2010 to 2015.</a:t>
            </a:r>
          </a:p>
        </p:txBody>
      </p:sp>
    </p:spTree>
    <p:extLst>
      <p:ext uri="{BB962C8B-B14F-4D97-AF65-F5344CB8AC3E}">
        <p14:creationId xmlns:p14="http://schemas.microsoft.com/office/powerpoint/2010/main" val="1109059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301477695"/>
              </p:ext>
            </p:extLst>
          </p:nvPr>
        </p:nvGraphicFramePr>
        <p:xfrm>
          <a:off x="3325402" y="2296591"/>
          <a:ext cx="2951299" cy="2288472"/>
        </p:xfrm>
        <a:graphic>
          <a:graphicData uri="http://schemas.openxmlformats.org/drawingml/2006/table">
            <a:tbl>
              <a:tblPr/>
              <a:tblGrid>
                <a:gridCol w="801698">
                  <a:extLst>
                    <a:ext uri="{9D8B030D-6E8A-4147-A177-3AD203B41FA5}">
                      <a16:colId xmlns:a16="http://schemas.microsoft.com/office/drawing/2014/main" val="138146799"/>
                    </a:ext>
                  </a:extLst>
                </a:gridCol>
                <a:gridCol w="793981">
                  <a:extLst>
                    <a:ext uri="{9D8B030D-6E8A-4147-A177-3AD203B41FA5}">
                      <a16:colId xmlns:a16="http://schemas.microsoft.com/office/drawing/2014/main" val="3953203626"/>
                    </a:ext>
                  </a:extLst>
                </a:gridCol>
                <a:gridCol w="677810">
                  <a:extLst>
                    <a:ext uri="{9D8B030D-6E8A-4147-A177-3AD203B41FA5}">
                      <a16:colId xmlns:a16="http://schemas.microsoft.com/office/drawing/2014/main" val="2726232272"/>
                    </a:ext>
                  </a:extLst>
                </a:gridCol>
                <a:gridCol w="677810">
                  <a:extLst>
                    <a:ext uri="{9D8B030D-6E8A-4147-A177-3AD203B41FA5}">
                      <a16:colId xmlns:a16="http://schemas.microsoft.com/office/drawing/2014/main" val="3205456945"/>
                    </a:ext>
                  </a:extLst>
                </a:gridCol>
              </a:tblGrid>
              <a:tr h="190706">
                <a:tc>
                  <a:txBody>
                    <a:bodyPr/>
                    <a:lstStyle/>
                    <a:p>
                      <a:pPr algn="ctr" fontAlgn="b"/>
                      <a:r>
                        <a:rPr lang="en-AU" sz="1100" b="0" i="0" u="none" strike="noStrike">
                          <a:solidFill>
                            <a:srgbClr val="000000"/>
                          </a:solidFill>
                          <a:effectLst/>
                          <a:latin typeface="Calibri" panose="020F0502020204030204" pitchFamily="34" charset="0"/>
                        </a:rPr>
                        <a:t>Age Group</a:t>
                      </a:r>
                    </a:p>
                  </a:txBody>
                  <a:tcPr marL="9525" marR="9525" marT="9525" marB="0" anchor="b">
                    <a:lnL>
                      <a:noFill/>
                    </a:lnL>
                    <a:lnR>
                      <a:noFill/>
                    </a:lnR>
                    <a:lnT>
                      <a:noFill/>
                    </a:lnT>
                    <a:lnB>
                      <a:noFill/>
                    </a:lnB>
                  </a:tcPr>
                </a:tc>
                <a:tc>
                  <a:txBody>
                    <a:bodyPr/>
                    <a:lstStyle/>
                    <a:p>
                      <a:pPr algn="ctr" fontAlgn="b"/>
                      <a:r>
                        <a:rPr lang="en-AU" sz="1100" b="0" i="0" u="none" strike="noStrike">
                          <a:solidFill>
                            <a:srgbClr val="000000"/>
                          </a:solidFill>
                          <a:effectLst/>
                          <a:latin typeface="Calibri" panose="020F0502020204030204" pitchFamily="34" charset="0"/>
                        </a:rPr>
                        <a:t>2010</a:t>
                      </a:r>
                    </a:p>
                  </a:txBody>
                  <a:tcPr marL="9525" marR="9525" marT="9525" marB="0" anchor="b">
                    <a:lnL>
                      <a:noFill/>
                    </a:lnL>
                    <a:lnR>
                      <a:noFill/>
                    </a:lnR>
                    <a:lnT>
                      <a:noFill/>
                    </a:lnT>
                    <a:lnB>
                      <a:noFill/>
                    </a:lnB>
                  </a:tcPr>
                </a:tc>
                <a:tc>
                  <a:txBody>
                    <a:bodyPr/>
                    <a:lstStyle/>
                    <a:p>
                      <a:pPr algn="ctr" fontAlgn="b"/>
                      <a:r>
                        <a:rPr lang="en-AU" sz="1100" b="0" i="0" u="none" strike="noStrike">
                          <a:solidFill>
                            <a:srgbClr val="000000"/>
                          </a:solidFill>
                          <a:effectLst/>
                          <a:latin typeface="Calibri" panose="020F0502020204030204" pitchFamily="34" charset="0"/>
                        </a:rPr>
                        <a:t>2015</a:t>
                      </a:r>
                    </a:p>
                  </a:txBody>
                  <a:tcPr marL="9525" marR="9525" marT="9525" marB="0" anchor="b">
                    <a:lnL>
                      <a:noFill/>
                    </a:lnL>
                    <a:lnR>
                      <a:noFill/>
                    </a:lnR>
                    <a:lnT>
                      <a:noFill/>
                    </a:lnT>
                    <a:lnB>
                      <a:noFill/>
                    </a:lnB>
                  </a:tcPr>
                </a:tc>
                <a:tc>
                  <a:txBody>
                    <a:bodyPr/>
                    <a:lstStyle/>
                    <a:p>
                      <a:pPr algn="ctr" fontAlgn="b"/>
                      <a:r>
                        <a:rPr lang="en-AU" sz="1100" b="0" i="0" u="none" strike="noStrike">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extLst>
                  <a:ext uri="{0D108BD9-81ED-4DB2-BD59-A6C34878D82A}">
                    <a16:rowId xmlns:a16="http://schemas.microsoft.com/office/drawing/2014/main" val="1675989681"/>
                  </a:ext>
                </a:extLst>
              </a:tr>
              <a:tr h="190706">
                <a:tc>
                  <a:txBody>
                    <a:bodyPr/>
                    <a:lstStyle/>
                    <a:p>
                      <a:pPr algn="l" fontAlgn="b"/>
                      <a:r>
                        <a:rPr lang="en-AU" sz="1100" b="0" i="0" u="none" strike="noStrike">
                          <a:solidFill>
                            <a:srgbClr val="000000"/>
                          </a:solidFill>
                          <a:effectLst/>
                          <a:latin typeface="Calibri" panose="020F0502020204030204" pitchFamily="34" charset="0"/>
                        </a:rPr>
                        <a:t>&lt;19</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151876</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153878</a:t>
                      </a:r>
                    </a:p>
                  </a:txBody>
                  <a:tcPr marL="9525" marR="9525" marT="9525" marB="0" anchor="b">
                    <a:lnL>
                      <a:noFill/>
                    </a:lnL>
                    <a:lnR>
                      <a:noFill/>
                    </a:lnR>
                    <a:lnT>
                      <a:noFill/>
                    </a:lnT>
                    <a:lnB>
                      <a:noFill/>
                    </a:lnB>
                  </a:tcPr>
                </a:tc>
                <a:tc>
                  <a:txBody>
                    <a:bodyPr/>
                    <a:lstStyle/>
                    <a:p>
                      <a:pPr algn="r" fontAlgn="b"/>
                      <a:r>
                        <a:rPr lang="en-AU" sz="1100" b="0" i="0" u="none" strike="noStrike">
                          <a:solidFill>
                            <a:srgbClr val="FF0000"/>
                          </a:solidFill>
                          <a:effectLst/>
                          <a:latin typeface="Calibri" panose="020F0502020204030204" pitchFamily="34" charset="0"/>
                        </a:rPr>
                        <a:t>1.32%</a:t>
                      </a:r>
                    </a:p>
                  </a:txBody>
                  <a:tcPr marL="9525" marR="9525" marT="9525" marB="0" anchor="b">
                    <a:lnL>
                      <a:noFill/>
                    </a:lnL>
                    <a:lnR>
                      <a:noFill/>
                    </a:lnR>
                    <a:lnT>
                      <a:noFill/>
                    </a:lnT>
                    <a:lnB>
                      <a:noFill/>
                    </a:lnB>
                  </a:tcPr>
                </a:tc>
                <a:extLst>
                  <a:ext uri="{0D108BD9-81ED-4DB2-BD59-A6C34878D82A}">
                    <a16:rowId xmlns:a16="http://schemas.microsoft.com/office/drawing/2014/main" val="94003665"/>
                  </a:ext>
                </a:extLst>
              </a:tr>
              <a:tr h="190706">
                <a:tc>
                  <a:txBody>
                    <a:bodyPr/>
                    <a:lstStyle/>
                    <a:p>
                      <a:pPr algn="l" fontAlgn="b"/>
                      <a:r>
                        <a:rPr lang="en-AU" sz="1100" b="0" i="0" u="none" strike="noStrike">
                          <a:solidFill>
                            <a:srgbClr val="000000"/>
                          </a:solidFill>
                          <a:effectLst/>
                          <a:latin typeface="Calibri" panose="020F0502020204030204" pitchFamily="34" charset="0"/>
                        </a:rPr>
                        <a:t>20-24</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285219</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309449</a:t>
                      </a:r>
                    </a:p>
                  </a:txBody>
                  <a:tcPr marL="9525" marR="9525" marT="9525" marB="0" anchor="b">
                    <a:lnL>
                      <a:noFill/>
                    </a:lnL>
                    <a:lnR>
                      <a:noFill/>
                    </a:lnR>
                    <a:lnT>
                      <a:noFill/>
                    </a:lnT>
                    <a:lnB>
                      <a:noFill/>
                    </a:lnB>
                  </a:tcPr>
                </a:tc>
                <a:tc>
                  <a:txBody>
                    <a:bodyPr/>
                    <a:lstStyle/>
                    <a:p>
                      <a:pPr algn="r" fontAlgn="b"/>
                      <a:r>
                        <a:rPr lang="en-AU" sz="1100" b="0" i="0" u="none" strike="noStrike">
                          <a:solidFill>
                            <a:srgbClr val="FF0000"/>
                          </a:solidFill>
                          <a:effectLst/>
                          <a:latin typeface="Calibri" panose="020F0502020204030204" pitchFamily="34" charset="0"/>
                        </a:rPr>
                        <a:t>8.50%</a:t>
                      </a:r>
                    </a:p>
                  </a:txBody>
                  <a:tcPr marL="9525" marR="9525" marT="9525" marB="0" anchor="b">
                    <a:lnL>
                      <a:noFill/>
                    </a:lnL>
                    <a:lnR>
                      <a:noFill/>
                    </a:lnR>
                    <a:lnT>
                      <a:noFill/>
                    </a:lnT>
                    <a:lnB>
                      <a:noFill/>
                    </a:lnB>
                  </a:tcPr>
                </a:tc>
                <a:extLst>
                  <a:ext uri="{0D108BD9-81ED-4DB2-BD59-A6C34878D82A}">
                    <a16:rowId xmlns:a16="http://schemas.microsoft.com/office/drawing/2014/main" val="956543907"/>
                  </a:ext>
                </a:extLst>
              </a:tr>
              <a:tr h="190706">
                <a:tc>
                  <a:txBody>
                    <a:bodyPr/>
                    <a:lstStyle/>
                    <a:p>
                      <a:pPr algn="l" fontAlgn="b"/>
                      <a:r>
                        <a:rPr lang="en-AU" sz="1100" b="0" i="0" u="none" strike="noStrike">
                          <a:solidFill>
                            <a:srgbClr val="000000"/>
                          </a:solidFill>
                          <a:effectLst/>
                          <a:latin typeface="Calibri" panose="020F0502020204030204" pitchFamily="34" charset="0"/>
                        </a:rPr>
                        <a:t>25-29</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351224</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381407</a:t>
                      </a:r>
                    </a:p>
                  </a:txBody>
                  <a:tcPr marL="9525" marR="9525" marT="9525" marB="0" anchor="b">
                    <a:lnL>
                      <a:noFill/>
                    </a:lnL>
                    <a:lnR>
                      <a:noFill/>
                    </a:lnR>
                    <a:lnT>
                      <a:noFill/>
                    </a:lnT>
                    <a:lnB>
                      <a:noFill/>
                    </a:lnB>
                  </a:tcPr>
                </a:tc>
                <a:tc>
                  <a:txBody>
                    <a:bodyPr/>
                    <a:lstStyle/>
                    <a:p>
                      <a:pPr algn="r" fontAlgn="b"/>
                      <a:r>
                        <a:rPr lang="en-AU" sz="1100" b="0" i="0" u="none" strike="noStrike">
                          <a:solidFill>
                            <a:srgbClr val="FF0000"/>
                          </a:solidFill>
                          <a:effectLst/>
                          <a:latin typeface="Calibri" panose="020F0502020204030204" pitchFamily="34" charset="0"/>
                        </a:rPr>
                        <a:t>8.59%</a:t>
                      </a:r>
                    </a:p>
                  </a:txBody>
                  <a:tcPr marL="9525" marR="9525" marT="9525" marB="0" anchor="b">
                    <a:lnL>
                      <a:noFill/>
                    </a:lnL>
                    <a:lnR>
                      <a:noFill/>
                    </a:lnR>
                    <a:lnT>
                      <a:noFill/>
                    </a:lnT>
                    <a:lnB>
                      <a:noFill/>
                    </a:lnB>
                  </a:tcPr>
                </a:tc>
                <a:extLst>
                  <a:ext uri="{0D108BD9-81ED-4DB2-BD59-A6C34878D82A}">
                    <a16:rowId xmlns:a16="http://schemas.microsoft.com/office/drawing/2014/main" val="1909893830"/>
                  </a:ext>
                </a:extLst>
              </a:tr>
              <a:tr h="190706">
                <a:tc>
                  <a:txBody>
                    <a:bodyPr/>
                    <a:lstStyle/>
                    <a:p>
                      <a:pPr algn="l" fontAlgn="b"/>
                      <a:r>
                        <a:rPr lang="en-AU" sz="1100" b="0" i="0" u="none" strike="noStrike">
                          <a:solidFill>
                            <a:srgbClr val="000000"/>
                          </a:solidFill>
                          <a:effectLst/>
                          <a:latin typeface="Calibri" panose="020F0502020204030204" pitchFamily="34" charset="0"/>
                        </a:rPr>
                        <a:t>30-34</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357668</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384672</a:t>
                      </a:r>
                    </a:p>
                  </a:txBody>
                  <a:tcPr marL="9525" marR="9525" marT="9525" marB="0" anchor="b">
                    <a:lnL>
                      <a:noFill/>
                    </a:lnL>
                    <a:lnR>
                      <a:noFill/>
                    </a:lnR>
                    <a:lnT>
                      <a:noFill/>
                    </a:lnT>
                    <a:lnB>
                      <a:noFill/>
                    </a:lnB>
                  </a:tcPr>
                </a:tc>
                <a:tc>
                  <a:txBody>
                    <a:bodyPr/>
                    <a:lstStyle/>
                    <a:p>
                      <a:pPr algn="r" fontAlgn="b"/>
                      <a:r>
                        <a:rPr lang="en-AU" sz="1100" b="0" i="0" u="none" strike="noStrike">
                          <a:solidFill>
                            <a:srgbClr val="FF0000"/>
                          </a:solidFill>
                          <a:effectLst/>
                          <a:latin typeface="Calibri" panose="020F0502020204030204" pitchFamily="34" charset="0"/>
                        </a:rPr>
                        <a:t>7.55%</a:t>
                      </a:r>
                    </a:p>
                  </a:txBody>
                  <a:tcPr marL="9525" marR="9525" marT="9525" marB="0" anchor="b">
                    <a:lnL>
                      <a:noFill/>
                    </a:lnL>
                    <a:lnR>
                      <a:noFill/>
                    </a:lnR>
                    <a:lnT>
                      <a:noFill/>
                    </a:lnT>
                    <a:lnB>
                      <a:noFill/>
                    </a:lnB>
                  </a:tcPr>
                </a:tc>
                <a:extLst>
                  <a:ext uri="{0D108BD9-81ED-4DB2-BD59-A6C34878D82A}">
                    <a16:rowId xmlns:a16="http://schemas.microsoft.com/office/drawing/2014/main" val="267044419"/>
                  </a:ext>
                </a:extLst>
              </a:tr>
              <a:tr h="190706">
                <a:tc>
                  <a:txBody>
                    <a:bodyPr/>
                    <a:lstStyle/>
                    <a:p>
                      <a:pPr algn="l" fontAlgn="b"/>
                      <a:r>
                        <a:rPr lang="en-AU" sz="1100" b="0" i="0" u="none" strike="noStrike">
                          <a:solidFill>
                            <a:srgbClr val="000000"/>
                          </a:solidFill>
                          <a:effectLst/>
                          <a:latin typeface="Calibri" panose="020F0502020204030204" pitchFamily="34" charset="0"/>
                        </a:rPr>
                        <a:t>35-39</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347129</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354024</a:t>
                      </a:r>
                    </a:p>
                  </a:txBody>
                  <a:tcPr marL="9525" marR="9525" marT="9525" marB="0" anchor="b">
                    <a:lnL>
                      <a:noFill/>
                    </a:lnL>
                    <a:lnR>
                      <a:noFill/>
                    </a:lnR>
                    <a:lnT>
                      <a:noFill/>
                    </a:lnT>
                    <a:lnB>
                      <a:noFill/>
                    </a:lnB>
                  </a:tcPr>
                </a:tc>
                <a:tc>
                  <a:txBody>
                    <a:bodyPr/>
                    <a:lstStyle/>
                    <a:p>
                      <a:pPr algn="r" fontAlgn="b"/>
                      <a:r>
                        <a:rPr lang="en-AU" sz="1100" b="0" i="0" u="none" strike="noStrike">
                          <a:solidFill>
                            <a:srgbClr val="FF0000"/>
                          </a:solidFill>
                          <a:effectLst/>
                          <a:latin typeface="Calibri" panose="020F0502020204030204" pitchFamily="34" charset="0"/>
                        </a:rPr>
                        <a:t>1.99%</a:t>
                      </a:r>
                    </a:p>
                  </a:txBody>
                  <a:tcPr marL="9525" marR="9525" marT="9525" marB="0" anchor="b">
                    <a:lnL>
                      <a:noFill/>
                    </a:lnL>
                    <a:lnR>
                      <a:noFill/>
                    </a:lnR>
                    <a:lnT>
                      <a:noFill/>
                    </a:lnT>
                    <a:lnB>
                      <a:noFill/>
                    </a:lnB>
                  </a:tcPr>
                </a:tc>
                <a:extLst>
                  <a:ext uri="{0D108BD9-81ED-4DB2-BD59-A6C34878D82A}">
                    <a16:rowId xmlns:a16="http://schemas.microsoft.com/office/drawing/2014/main" val="2029783632"/>
                  </a:ext>
                </a:extLst>
              </a:tr>
              <a:tr h="190706">
                <a:tc>
                  <a:txBody>
                    <a:bodyPr/>
                    <a:lstStyle/>
                    <a:p>
                      <a:pPr algn="l" fontAlgn="b"/>
                      <a:r>
                        <a:rPr lang="en-AU" sz="1100" b="0" i="0" u="none" strike="noStrike">
                          <a:solidFill>
                            <a:srgbClr val="000000"/>
                          </a:solidFill>
                          <a:effectLst/>
                          <a:latin typeface="Calibri" panose="020F0502020204030204" pitchFamily="34" charset="0"/>
                        </a:rPr>
                        <a:t>40-44</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356685</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336385</a:t>
                      </a:r>
                    </a:p>
                  </a:txBody>
                  <a:tcPr marL="9525" marR="9525" marT="9525" marB="0" anchor="b">
                    <a:lnL>
                      <a:noFill/>
                    </a:lnL>
                    <a:lnR>
                      <a:noFill/>
                    </a:lnR>
                    <a:lnT>
                      <a:noFill/>
                    </a:lnT>
                    <a:lnB>
                      <a:noFill/>
                    </a:lnB>
                  </a:tcPr>
                </a:tc>
                <a:tc>
                  <a:txBody>
                    <a:bodyPr/>
                    <a:lstStyle/>
                    <a:p>
                      <a:pPr algn="r" fontAlgn="b"/>
                      <a:r>
                        <a:rPr lang="en-AU" sz="1100" b="0" i="0" u="none" strike="noStrike">
                          <a:solidFill>
                            <a:srgbClr val="70AD47"/>
                          </a:solidFill>
                          <a:effectLst/>
                          <a:latin typeface="Calibri" panose="020F0502020204030204" pitchFamily="34" charset="0"/>
                        </a:rPr>
                        <a:t>-5.69%</a:t>
                      </a:r>
                    </a:p>
                  </a:txBody>
                  <a:tcPr marL="9525" marR="9525" marT="9525" marB="0" anchor="b">
                    <a:lnL>
                      <a:noFill/>
                    </a:lnL>
                    <a:lnR>
                      <a:noFill/>
                    </a:lnR>
                    <a:lnT>
                      <a:noFill/>
                    </a:lnT>
                    <a:lnB>
                      <a:noFill/>
                    </a:lnB>
                  </a:tcPr>
                </a:tc>
                <a:extLst>
                  <a:ext uri="{0D108BD9-81ED-4DB2-BD59-A6C34878D82A}">
                    <a16:rowId xmlns:a16="http://schemas.microsoft.com/office/drawing/2014/main" val="3664250748"/>
                  </a:ext>
                </a:extLst>
              </a:tr>
              <a:tr h="190706">
                <a:tc>
                  <a:txBody>
                    <a:bodyPr/>
                    <a:lstStyle/>
                    <a:p>
                      <a:pPr algn="l" fontAlgn="b"/>
                      <a:r>
                        <a:rPr lang="en-AU" sz="1100" b="0" i="0" u="none" strike="noStrike">
                          <a:solidFill>
                            <a:srgbClr val="000000"/>
                          </a:solidFill>
                          <a:effectLst/>
                          <a:latin typeface="Calibri" panose="020F0502020204030204" pitchFamily="34" charset="0"/>
                        </a:rPr>
                        <a:t>45-49</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374250</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343226</a:t>
                      </a:r>
                    </a:p>
                  </a:txBody>
                  <a:tcPr marL="9525" marR="9525" marT="9525" marB="0" anchor="b">
                    <a:lnL>
                      <a:noFill/>
                    </a:lnL>
                    <a:lnR>
                      <a:noFill/>
                    </a:lnR>
                    <a:lnT>
                      <a:noFill/>
                    </a:lnT>
                    <a:lnB>
                      <a:noFill/>
                    </a:lnB>
                  </a:tcPr>
                </a:tc>
                <a:tc>
                  <a:txBody>
                    <a:bodyPr/>
                    <a:lstStyle/>
                    <a:p>
                      <a:pPr algn="r" fontAlgn="b"/>
                      <a:r>
                        <a:rPr lang="en-AU" sz="1100" b="0" i="0" u="none" strike="noStrike">
                          <a:solidFill>
                            <a:srgbClr val="70AD47"/>
                          </a:solidFill>
                          <a:effectLst/>
                          <a:latin typeface="Calibri" panose="020F0502020204030204" pitchFamily="34" charset="0"/>
                        </a:rPr>
                        <a:t>-8.29%</a:t>
                      </a:r>
                    </a:p>
                  </a:txBody>
                  <a:tcPr marL="9525" marR="9525" marT="9525" marB="0" anchor="b">
                    <a:lnL>
                      <a:noFill/>
                    </a:lnL>
                    <a:lnR>
                      <a:noFill/>
                    </a:lnR>
                    <a:lnT>
                      <a:noFill/>
                    </a:lnT>
                    <a:lnB>
                      <a:noFill/>
                    </a:lnB>
                  </a:tcPr>
                </a:tc>
                <a:extLst>
                  <a:ext uri="{0D108BD9-81ED-4DB2-BD59-A6C34878D82A}">
                    <a16:rowId xmlns:a16="http://schemas.microsoft.com/office/drawing/2014/main" val="3045927062"/>
                  </a:ext>
                </a:extLst>
              </a:tr>
              <a:tr h="190706">
                <a:tc>
                  <a:txBody>
                    <a:bodyPr/>
                    <a:lstStyle/>
                    <a:p>
                      <a:pPr algn="l" fontAlgn="b"/>
                      <a:r>
                        <a:rPr lang="en-AU" sz="1100" b="0" i="0" u="none" strike="noStrike">
                          <a:solidFill>
                            <a:srgbClr val="000000"/>
                          </a:solidFill>
                          <a:effectLst/>
                          <a:latin typeface="Calibri" panose="020F0502020204030204" pitchFamily="34" charset="0"/>
                        </a:rPr>
                        <a:t>50-54</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387416</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357392</a:t>
                      </a:r>
                    </a:p>
                  </a:txBody>
                  <a:tcPr marL="9525" marR="9525" marT="9525" marB="0" anchor="b">
                    <a:lnL>
                      <a:noFill/>
                    </a:lnL>
                    <a:lnR>
                      <a:noFill/>
                    </a:lnR>
                    <a:lnT>
                      <a:noFill/>
                    </a:lnT>
                    <a:lnB>
                      <a:noFill/>
                    </a:lnB>
                  </a:tcPr>
                </a:tc>
                <a:tc>
                  <a:txBody>
                    <a:bodyPr/>
                    <a:lstStyle/>
                    <a:p>
                      <a:pPr algn="r" fontAlgn="b"/>
                      <a:r>
                        <a:rPr lang="en-AU" sz="1100" b="0" i="0" u="none" strike="noStrike">
                          <a:solidFill>
                            <a:srgbClr val="70AD47"/>
                          </a:solidFill>
                          <a:effectLst/>
                          <a:latin typeface="Calibri" panose="020F0502020204030204" pitchFamily="34" charset="0"/>
                        </a:rPr>
                        <a:t>-7.75%</a:t>
                      </a:r>
                    </a:p>
                  </a:txBody>
                  <a:tcPr marL="9525" marR="9525" marT="9525" marB="0" anchor="b">
                    <a:lnL>
                      <a:noFill/>
                    </a:lnL>
                    <a:lnR>
                      <a:noFill/>
                    </a:lnR>
                    <a:lnT>
                      <a:noFill/>
                    </a:lnT>
                    <a:lnB>
                      <a:noFill/>
                    </a:lnB>
                  </a:tcPr>
                </a:tc>
                <a:extLst>
                  <a:ext uri="{0D108BD9-81ED-4DB2-BD59-A6C34878D82A}">
                    <a16:rowId xmlns:a16="http://schemas.microsoft.com/office/drawing/2014/main" val="1682315186"/>
                  </a:ext>
                </a:extLst>
              </a:tr>
              <a:tr h="190706">
                <a:tc>
                  <a:txBody>
                    <a:bodyPr/>
                    <a:lstStyle/>
                    <a:p>
                      <a:pPr algn="l" fontAlgn="b"/>
                      <a:r>
                        <a:rPr lang="en-AU" sz="1100" b="0" i="0" u="none" strike="noStrike">
                          <a:solidFill>
                            <a:srgbClr val="000000"/>
                          </a:solidFill>
                          <a:effectLst/>
                          <a:latin typeface="Calibri" panose="020F0502020204030204" pitchFamily="34" charset="0"/>
                        </a:rPr>
                        <a:t>55-59</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352159</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365818</a:t>
                      </a:r>
                    </a:p>
                  </a:txBody>
                  <a:tcPr marL="9525" marR="9525" marT="9525" marB="0" anchor="b">
                    <a:lnL>
                      <a:noFill/>
                    </a:lnL>
                    <a:lnR>
                      <a:noFill/>
                    </a:lnR>
                    <a:lnT>
                      <a:noFill/>
                    </a:lnT>
                    <a:lnB>
                      <a:noFill/>
                    </a:lnB>
                  </a:tcPr>
                </a:tc>
                <a:tc>
                  <a:txBody>
                    <a:bodyPr/>
                    <a:lstStyle/>
                    <a:p>
                      <a:pPr algn="r" fontAlgn="b"/>
                      <a:r>
                        <a:rPr lang="en-AU" sz="1100" b="0" i="0" u="none" strike="noStrike">
                          <a:solidFill>
                            <a:srgbClr val="FF0000"/>
                          </a:solidFill>
                          <a:effectLst/>
                          <a:latin typeface="Calibri" panose="020F0502020204030204" pitchFamily="34" charset="0"/>
                        </a:rPr>
                        <a:t>3.88%</a:t>
                      </a:r>
                    </a:p>
                  </a:txBody>
                  <a:tcPr marL="9525" marR="9525" marT="9525" marB="0" anchor="b">
                    <a:lnL>
                      <a:noFill/>
                    </a:lnL>
                    <a:lnR>
                      <a:noFill/>
                    </a:lnR>
                    <a:lnT>
                      <a:noFill/>
                    </a:lnT>
                    <a:lnB>
                      <a:noFill/>
                    </a:lnB>
                  </a:tcPr>
                </a:tc>
                <a:extLst>
                  <a:ext uri="{0D108BD9-81ED-4DB2-BD59-A6C34878D82A}">
                    <a16:rowId xmlns:a16="http://schemas.microsoft.com/office/drawing/2014/main" val="3000268320"/>
                  </a:ext>
                </a:extLst>
              </a:tr>
              <a:tr h="190706">
                <a:tc>
                  <a:txBody>
                    <a:bodyPr/>
                    <a:lstStyle/>
                    <a:p>
                      <a:pPr algn="l" fontAlgn="b"/>
                      <a:r>
                        <a:rPr lang="en-AU" sz="1100" b="0" i="0" u="none" strike="noStrike">
                          <a:solidFill>
                            <a:srgbClr val="000000"/>
                          </a:solidFill>
                          <a:effectLst/>
                          <a:latin typeface="Calibri" panose="020F0502020204030204" pitchFamily="34" charset="0"/>
                        </a:rPr>
                        <a:t>60-64</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296304</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324140</a:t>
                      </a:r>
                    </a:p>
                  </a:txBody>
                  <a:tcPr marL="9525" marR="9525" marT="9525" marB="0" anchor="b">
                    <a:lnL>
                      <a:noFill/>
                    </a:lnL>
                    <a:lnR>
                      <a:noFill/>
                    </a:lnR>
                    <a:lnT>
                      <a:noFill/>
                    </a:lnT>
                    <a:lnB>
                      <a:noFill/>
                    </a:lnB>
                  </a:tcPr>
                </a:tc>
                <a:tc>
                  <a:txBody>
                    <a:bodyPr/>
                    <a:lstStyle/>
                    <a:p>
                      <a:pPr algn="r" fontAlgn="b"/>
                      <a:r>
                        <a:rPr lang="en-AU" sz="1100" b="0" i="0" u="none" strike="noStrike">
                          <a:solidFill>
                            <a:srgbClr val="FF0000"/>
                          </a:solidFill>
                          <a:effectLst/>
                          <a:latin typeface="Calibri" panose="020F0502020204030204" pitchFamily="34" charset="0"/>
                        </a:rPr>
                        <a:t>9.39%</a:t>
                      </a:r>
                    </a:p>
                  </a:txBody>
                  <a:tcPr marL="9525" marR="9525" marT="9525" marB="0" anchor="b">
                    <a:lnL>
                      <a:noFill/>
                    </a:lnL>
                    <a:lnR>
                      <a:noFill/>
                    </a:lnR>
                    <a:lnT>
                      <a:noFill/>
                    </a:lnT>
                    <a:lnB>
                      <a:noFill/>
                    </a:lnB>
                  </a:tcPr>
                </a:tc>
                <a:extLst>
                  <a:ext uri="{0D108BD9-81ED-4DB2-BD59-A6C34878D82A}">
                    <a16:rowId xmlns:a16="http://schemas.microsoft.com/office/drawing/2014/main" val="540906383"/>
                  </a:ext>
                </a:extLst>
              </a:tr>
              <a:tr h="190706">
                <a:tc>
                  <a:txBody>
                    <a:bodyPr/>
                    <a:lstStyle/>
                    <a:p>
                      <a:pPr algn="l" fontAlgn="b"/>
                      <a:r>
                        <a:rPr lang="en-AU" sz="1100" b="0" i="0" u="none" strike="noStrike">
                          <a:solidFill>
                            <a:srgbClr val="000000"/>
                          </a:solidFill>
                          <a:effectLst/>
                          <a:latin typeface="Calibri" panose="020F0502020204030204" pitchFamily="34" charset="0"/>
                        </a:rPr>
                        <a:t>65+</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519343</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664130</a:t>
                      </a:r>
                    </a:p>
                  </a:txBody>
                  <a:tcPr marL="9525" marR="9525" marT="9525" marB="0" anchor="b">
                    <a:lnL>
                      <a:noFill/>
                    </a:lnL>
                    <a:lnR>
                      <a:noFill/>
                    </a:lnR>
                    <a:lnT>
                      <a:noFill/>
                    </a:lnT>
                    <a:lnB>
                      <a:noFill/>
                    </a:lnB>
                  </a:tcPr>
                </a:tc>
                <a:tc>
                  <a:txBody>
                    <a:bodyPr/>
                    <a:lstStyle/>
                    <a:p>
                      <a:pPr algn="r" fontAlgn="b"/>
                      <a:r>
                        <a:rPr lang="en-AU" sz="1100" b="0" i="0" u="none" strike="noStrike" dirty="0">
                          <a:solidFill>
                            <a:srgbClr val="FF0000"/>
                          </a:solidFill>
                          <a:effectLst/>
                          <a:latin typeface="Calibri" panose="020F0502020204030204" pitchFamily="34" charset="0"/>
                        </a:rPr>
                        <a:t>27.88%</a:t>
                      </a:r>
                    </a:p>
                  </a:txBody>
                  <a:tcPr marL="9525" marR="9525" marT="9525" marB="0" anchor="b">
                    <a:lnL>
                      <a:noFill/>
                    </a:lnL>
                    <a:lnR>
                      <a:noFill/>
                    </a:lnR>
                    <a:lnT>
                      <a:noFill/>
                    </a:lnT>
                    <a:lnB>
                      <a:noFill/>
                    </a:lnB>
                  </a:tcPr>
                </a:tc>
                <a:extLst>
                  <a:ext uri="{0D108BD9-81ED-4DB2-BD59-A6C34878D82A}">
                    <a16:rowId xmlns:a16="http://schemas.microsoft.com/office/drawing/2014/main" val="4111147122"/>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8715297"/>
              </p:ext>
            </p:extLst>
          </p:nvPr>
        </p:nvGraphicFramePr>
        <p:xfrm>
          <a:off x="6436722" y="2296591"/>
          <a:ext cx="2514600" cy="2476500"/>
        </p:xfrm>
        <a:graphic>
          <a:graphicData uri="http://schemas.openxmlformats.org/drawingml/2006/table">
            <a:tbl>
              <a:tblPr/>
              <a:tblGrid>
                <a:gridCol w="685800">
                  <a:extLst>
                    <a:ext uri="{9D8B030D-6E8A-4147-A177-3AD203B41FA5}">
                      <a16:colId xmlns:a16="http://schemas.microsoft.com/office/drawing/2014/main" val="2503190578"/>
                    </a:ext>
                  </a:extLst>
                </a:gridCol>
                <a:gridCol w="609600">
                  <a:extLst>
                    <a:ext uri="{9D8B030D-6E8A-4147-A177-3AD203B41FA5}">
                      <a16:colId xmlns:a16="http://schemas.microsoft.com/office/drawing/2014/main" val="206260578"/>
                    </a:ext>
                  </a:extLst>
                </a:gridCol>
                <a:gridCol w="609600">
                  <a:extLst>
                    <a:ext uri="{9D8B030D-6E8A-4147-A177-3AD203B41FA5}">
                      <a16:colId xmlns:a16="http://schemas.microsoft.com/office/drawing/2014/main" val="1874233772"/>
                    </a:ext>
                  </a:extLst>
                </a:gridCol>
                <a:gridCol w="609600">
                  <a:extLst>
                    <a:ext uri="{9D8B030D-6E8A-4147-A177-3AD203B41FA5}">
                      <a16:colId xmlns:a16="http://schemas.microsoft.com/office/drawing/2014/main" val="397273623"/>
                    </a:ext>
                  </a:extLst>
                </a:gridCol>
              </a:tblGrid>
              <a:tr h="190500">
                <a:tc>
                  <a:txBody>
                    <a:bodyPr/>
                    <a:lstStyle/>
                    <a:p>
                      <a:pPr algn="ctr" fontAlgn="b"/>
                      <a:r>
                        <a:rPr lang="en-AU" sz="1100" b="0" i="0" u="none" strike="noStrike">
                          <a:solidFill>
                            <a:srgbClr val="000000"/>
                          </a:solidFill>
                          <a:effectLst/>
                          <a:latin typeface="Calibri" panose="020F0502020204030204" pitchFamily="34" charset="0"/>
                        </a:rPr>
                        <a:t>Age Group</a:t>
                      </a:r>
                    </a:p>
                  </a:txBody>
                  <a:tcPr marL="9525" marR="9525" marT="9525" marB="0" anchor="b">
                    <a:lnL>
                      <a:noFill/>
                    </a:lnL>
                    <a:lnR>
                      <a:noFill/>
                    </a:lnR>
                    <a:lnT>
                      <a:noFill/>
                    </a:lnT>
                    <a:lnB>
                      <a:noFill/>
                    </a:lnB>
                  </a:tcPr>
                </a:tc>
                <a:tc>
                  <a:txBody>
                    <a:bodyPr/>
                    <a:lstStyle/>
                    <a:p>
                      <a:pPr algn="ctr" fontAlgn="b"/>
                      <a:r>
                        <a:rPr lang="en-AU" sz="1100" b="0" i="0" u="none" strike="noStrike">
                          <a:solidFill>
                            <a:srgbClr val="000000"/>
                          </a:solidFill>
                          <a:effectLst/>
                          <a:latin typeface="Calibri" panose="020F0502020204030204" pitchFamily="34" charset="0"/>
                        </a:rPr>
                        <a:t>2010</a:t>
                      </a:r>
                    </a:p>
                  </a:txBody>
                  <a:tcPr marL="9525" marR="9525" marT="9525" marB="0" anchor="b">
                    <a:lnL>
                      <a:noFill/>
                    </a:lnL>
                    <a:lnR>
                      <a:noFill/>
                    </a:lnR>
                    <a:lnT>
                      <a:noFill/>
                    </a:lnT>
                    <a:lnB>
                      <a:noFill/>
                    </a:lnB>
                  </a:tcPr>
                </a:tc>
                <a:tc>
                  <a:txBody>
                    <a:bodyPr/>
                    <a:lstStyle/>
                    <a:p>
                      <a:pPr algn="ctr" fontAlgn="b"/>
                      <a:r>
                        <a:rPr lang="en-AU" sz="1100" b="0" i="0" u="none" strike="noStrike">
                          <a:solidFill>
                            <a:srgbClr val="000000"/>
                          </a:solidFill>
                          <a:effectLst/>
                          <a:latin typeface="Calibri" panose="020F0502020204030204" pitchFamily="34" charset="0"/>
                        </a:rPr>
                        <a:t>2015</a:t>
                      </a:r>
                    </a:p>
                  </a:txBody>
                  <a:tcPr marL="9525" marR="9525" marT="9525" marB="0" anchor="b">
                    <a:lnL>
                      <a:noFill/>
                    </a:lnL>
                    <a:lnR>
                      <a:noFill/>
                    </a:lnR>
                    <a:lnT>
                      <a:noFill/>
                    </a:lnT>
                    <a:lnB>
                      <a:noFill/>
                    </a:lnB>
                  </a:tcPr>
                </a:tc>
                <a:tc>
                  <a:txBody>
                    <a:bodyPr/>
                    <a:lstStyle/>
                    <a:p>
                      <a:pPr algn="ctr" fontAlgn="b"/>
                      <a:r>
                        <a:rPr lang="en-AU" sz="1100" b="0" i="0" u="none" strike="noStrike">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extLst>
                  <a:ext uri="{0D108BD9-81ED-4DB2-BD59-A6C34878D82A}">
                    <a16:rowId xmlns:a16="http://schemas.microsoft.com/office/drawing/2014/main" val="30451570"/>
                  </a:ext>
                </a:extLst>
              </a:tr>
              <a:tr h="190500">
                <a:tc>
                  <a:txBody>
                    <a:bodyPr/>
                    <a:lstStyle/>
                    <a:p>
                      <a:pPr algn="l" fontAlgn="b"/>
                      <a:r>
                        <a:rPr lang="en-AU" sz="1100" b="0" i="0" u="none" strike="noStrike">
                          <a:solidFill>
                            <a:srgbClr val="000000"/>
                          </a:solidFill>
                          <a:effectLst/>
                          <a:latin typeface="Calibri" panose="020F0502020204030204" pitchFamily="34" charset="0"/>
                        </a:rPr>
                        <a:t>15-19</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37836</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31136</a:t>
                      </a:r>
                    </a:p>
                  </a:txBody>
                  <a:tcPr marL="9525" marR="9525" marT="9525" marB="0" anchor="b">
                    <a:lnL>
                      <a:noFill/>
                    </a:lnL>
                    <a:lnR>
                      <a:noFill/>
                    </a:lnR>
                    <a:lnT>
                      <a:noFill/>
                    </a:lnT>
                    <a:lnB>
                      <a:noFill/>
                    </a:lnB>
                  </a:tcPr>
                </a:tc>
                <a:tc>
                  <a:txBody>
                    <a:bodyPr/>
                    <a:lstStyle/>
                    <a:p>
                      <a:pPr algn="r" fontAlgn="b"/>
                      <a:r>
                        <a:rPr lang="en-AU" sz="1100" b="0" i="0" u="none" strike="noStrike">
                          <a:solidFill>
                            <a:srgbClr val="00B050"/>
                          </a:solidFill>
                          <a:effectLst/>
                          <a:latin typeface="Calibri" panose="020F0502020204030204" pitchFamily="34" charset="0"/>
                        </a:rPr>
                        <a:t>-17.71%</a:t>
                      </a:r>
                    </a:p>
                  </a:txBody>
                  <a:tcPr marL="9525" marR="9525" marT="9525" marB="0" anchor="b">
                    <a:lnL>
                      <a:noFill/>
                    </a:lnL>
                    <a:lnR>
                      <a:noFill/>
                    </a:lnR>
                    <a:lnT>
                      <a:noFill/>
                    </a:lnT>
                    <a:lnB>
                      <a:noFill/>
                    </a:lnB>
                  </a:tcPr>
                </a:tc>
                <a:extLst>
                  <a:ext uri="{0D108BD9-81ED-4DB2-BD59-A6C34878D82A}">
                    <a16:rowId xmlns:a16="http://schemas.microsoft.com/office/drawing/2014/main" val="57162737"/>
                  </a:ext>
                </a:extLst>
              </a:tr>
              <a:tr h="190500">
                <a:tc>
                  <a:txBody>
                    <a:bodyPr/>
                    <a:lstStyle/>
                    <a:p>
                      <a:pPr algn="l" fontAlgn="b"/>
                      <a:r>
                        <a:rPr lang="en-AU" sz="1100" b="0" i="0" u="none" strike="noStrike">
                          <a:solidFill>
                            <a:srgbClr val="000000"/>
                          </a:solidFill>
                          <a:effectLst/>
                          <a:latin typeface="Calibri" panose="020F0502020204030204" pitchFamily="34" charset="0"/>
                        </a:rPr>
                        <a:t>20-24</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70822</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60690</a:t>
                      </a:r>
                    </a:p>
                  </a:txBody>
                  <a:tcPr marL="9525" marR="9525" marT="9525" marB="0" anchor="b">
                    <a:lnL>
                      <a:noFill/>
                    </a:lnL>
                    <a:lnR>
                      <a:noFill/>
                    </a:lnR>
                    <a:lnT>
                      <a:noFill/>
                    </a:lnT>
                    <a:lnB>
                      <a:noFill/>
                    </a:lnB>
                  </a:tcPr>
                </a:tc>
                <a:tc>
                  <a:txBody>
                    <a:bodyPr/>
                    <a:lstStyle/>
                    <a:p>
                      <a:pPr algn="r" fontAlgn="b"/>
                      <a:r>
                        <a:rPr lang="en-AU" sz="1100" b="0" i="0" u="none" strike="noStrike">
                          <a:solidFill>
                            <a:srgbClr val="00B050"/>
                          </a:solidFill>
                          <a:effectLst/>
                          <a:latin typeface="Calibri" panose="020F0502020204030204" pitchFamily="34" charset="0"/>
                        </a:rPr>
                        <a:t>-14.31%</a:t>
                      </a:r>
                    </a:p>
                  </a:txBody>
                  <a:tcPr marL="9525" marR="9525" marT="9525" marB="0" anchor="b">
                    <a:lnL>
                      <a:noFill/>
                    </a:lnL>
                    <a:lnR>
                      <a:noFill/>
                    </a:lnR>
                    <a:lnT>
                      <a:noFill/>
                    </a:lnT>
                    <a:lnB>
                      <a:noFill/>
                    </a:lnB>
                  </a:tcPr>
                </a:tc>
                <a:extLst>
                  <a:ext uri="{0D108BD9-81ED-4DB2-BD59-A6C34878D82A}">
                    <a16:rowId xmlns:a16="http://schemas.microsoft.com/office/drawing/2014/main" val="2042432207"/>
                  </a:ext>
                </a:extLst>
              </a:tr>
              <a:tr h="190500">
                <a:tc>
                  <a:txBody>
                    <a:bodyPr/>
                    <a:lstStyle/>
                    <a:p>
                      <a:pPr algn="l" fontAlgn="b"/>
                      <a:r>
                        <a:rPr lang="en-AU" sz="1100" b="0" i="0" u="none" strike="noStrike">
                          <a:solidFill>
                            <a:srgbClr val="000000"/>
                          </a:solidFill>
                          <a:effectLst/>
                          <a:latin typeface="Calibri" panose="020F0502020204030204" pitchFamily="34" charset="0"/>
                        </a:rPr>
                        <a:t>25-29</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63000</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54751</a:t>
                      </a:r>
                    </a:p>
                  </a:txBody>
                  <a:tcPr marL="9525" marR="9525" marT="9525" marB="0" anchor="b">
                    <a:lnL>
                      <a:noFill/>
                    </a:lnL>
                    <a:lnR>
                      <a:noFill/>
                    </a:lnR>
                    <a:lnT>
                      <a:noFill/>
                    </a:lnT>
                    <a:lnB>
                      <a:noFill/>
                    </a:lnB>
                  </a:tcPr>
                </a:tc>
                <a:tc>
                  <a:txBody>
                    <a:bodyPr/>
                    <a:lstStyle/>
                    <a:p>
                      <a:pPr algn="r" fontAlgn="b"/>
                      <a:r>
                        <a:rPr lang="en-AU" sz="1100" b="0" i="0" u="none" strike="noStrike">
                          <a:solidFill>
                            <a:srgbClr val="00B050"/>
                          </a:solidFill>
                          <a:effectLst/>
                          <a:latin typeface="Calibri" panose="020F0502020204030204" pitchFamily="34" charset="0"/>
                        </a:rPr>
                        <a:t>-13.09%</a:t>
                      </a:r>
                    </a:p>
                  </a:txBody>
                  <a:tcPr marL="9525" marR="9525" marT="9525" marB="0" anchor="b">
                    <a:lnL>
                      <a:noFill/>
                    </a:lnL>
                    <a:lnR>
                      <a:noFill/>
                    </a:lnR>
                    <a:lnT>
                      <a:noFill/>
                    </a:lnT>
                    <a:lnB>
                      <a:noFill/>
                    </a:lnB>
                  </a:tcPr>
                </a:tc>
                <a:extLst>
                  <a:ext uri="{0D108BD9-81ED-4DB2-BD59-A6C34878D82A}">
                    <a16:rowId xmlns:a16="http://schemas.microsoft.com/office/drawing/2014/main" val="3123410150"/>
                  </a:ext>
                </a:extLst>
              </a:tr>
              <a:tr h="190500">
                <a:tc>
                  <a:txBody>
                    <a:bodyPr/>
                    <a:lstStyle/>
                    <a:p>
                      <a:pPr algn="l" fontAlgn="b"/>
                      <a:r>
                        <a:rPr lang="en-AU" sz="1100" b="0" i="0" u="none" strike="noStrike">
                          <a:solidFill>
                            <a:srgbClr val="000000"/>
                          </a:solidFill>
                          <a:effectLst/>
                          <a:latin typeface="Calibri" panose="020F0502020204030204" pitchFamily="34" charset="0"/>
                        </a:rPr>
                        <a:t>30-34</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52591</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46364</a:t>
                      </a:r>
                    </a:p>
                  </a:txBody>
                  <a:tcPr marL="9525" marR="9525" marT="9525" marB="0" anchor="b">
                    <a:lnL>
                      <a:noFill/>
                    </a:lnL>
                    <a:lnR>
                      <a:noFill/>
                    </a:lnR>
                    <a:lnT>
                      <a:noFill/>
                    </a:lnT>
                    <a:lnB>
                      <a:noFill/>
                    </a:lnB>
                  </a:tcPr>
                </a:tc>
                <a:tc>
                  <a:txBody>
                    <a:bodyPr/>
                    <a:lstStyle/>
                    <a:p>
                      <a:pPr algn="r" fontAlgn="b"/>
                      <a:r>
                        <a:rPr lang="en-AU" sz="1100" b="0" i="0" u="none" strike="noStrike">
                          <a:solidFill>
                            <a:srgbClr val="00B050"/>
                          </a:solidFill>
                          <a:effectLst/>
                          <a:latin typeface="Calibri" panose="020F0502020204030204" pitchFamily="34" charset="0"/>
                        </a:rPr>
                        <a:t>-11.84%</a:t>
                      </a:r>
                    </a:p>
                  </a:txBody>
                  <a:tcPr marL="9525" marR="9525" marT="9525" marB="0" anchor="b">
                    <a:lnL>
                      <a:noFill/>
                    </a:lnL>
                    <a:lnR>
                      <a:noFill/>
                    </a:lnR>
                    <a:lnT>
                      <a:noFill/>
                    </a:lnT>
                    <a:lnB>
                      <a:noFill/>
                    </a:lnB>
                  </a:tcPr>
                </a:tc>
                <a:extLst>
                  <a:ext uri="{0D108BD9-81ED-4DB2-BD59-A6C34878D82A}">
                    <a16:rowId xmlns:a16="http://schemas.microsoft.com/office/drawing/2014/main" val="3390621798"/>
                  </a:ext>
                </a:extLst>
              </a:tr>
              <a:tr h="190500">
                <a:tc>
                  <a:txBody>
                    <a:bodyPr/>
                    <a:lstStyle/>
                    <a:p>
                      <a:pPr algn="l" fontAlgn="b"/>
                      <a:r>
                        <a:rPr lang="en-AU" sz="1100" b="0" i="0" u="none" strike="noStrike">
                          <a:solidFill>
                            <a:srgbClr val="000000"/>
                          </a:solidFill>
                          <a:effectLst/>
                          <a:latin typeface="Calibri" panose="020F0502020204030204" pitchFamily="34" charset="0"/>
                        </a:rPr>
                        <a:t>35-39</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46199</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39078</a:t>
                      </a:r>
                    </a:p>
                  </a:txBody>
                  <a:tcPr marL="9525" marR="9525" marT="9525" marB="0" anchor="b">
                    <a:lnL>
                      <a:noFill/>
                    </a:lnL>
                    <a:lnR>
                      <a:noFill/>
                    </a:lnR>
                    <a:lnT>
                      <a:noFill/>
                    </a:lnT>
                    <a:lnB>
                      <a:noFill/>
                    </a:lnB>
                  </a:tcPr>
                </a:tc>
                <a:tc>
                  <a:txBody>
                    <a:bodyPr/>
                    <a:lstStyle/>
                    <a:p>
                      <a:pPr algn="r" fontAlgn="b"/>
                      <a:r>
                        <a:rPr lang="en-AU" sz="1100" b="0" i="0" u="none" strike="noStrike">
                          <a:solidFill>
                            <a:srgbClr val="00B050"/>
                          </a:solidFill>
                          <a:effectLst/>
                          <a:latin typeface="Calibri" panose="020F0502020204030204" pitchFamily="34" charset="0"/>
                        </a:rPr>
                        <a:t>-15.41%</a:t>
                      </a:r>
                    </a:p>
                  </a:txBody>
                  <a:tcPr marL="9525" marR="9525" marT="9525" marB="0" anchor="b">
                    <a:lnL>
                      <a:noFill/>
                    </a:lnL>
                    <a:lnR>
                      <a:noFill/>
                    </a:lnR>
                    <a:lnT>
                      <a:noFill/>
                    </a:lnT>
                    <a:lnB>
                      <a:noFill/>
                    </a:lnB>
                  </a:tcPr>
                </a:tc>
                <a:extLst>
                  <a:ext uri="{0D108BD9-81ED-4DB2-BD59-A6C34878D82A}">
                    <a16:rowId xmlns:a16="http://schemas.microsoft.com/office/drawing/2014/main" val="3109330918"/>
                  </a:ext>
                </a:extLst>
              </a:tr>
              <a:tr h="190500">
                <a:tc>
                  <a:txBody>
                    <a:bodyPr/>
                    <a:lstStyle/>
                    <a:p>
                      <a:pPr algn="l" fontAlgn="b"/>
                      <a:r>
                        <a:rPr lang="en-AU" sz="1100" b="0" i="0" u="none" strike="noStrike">
                          <a:solidFill>
                            <a:srgbClr val="000000"/>
                          </a:solidFill>
                          <a:effectLst/>
                          <a:latin typeface="Calibri" panose="020F0502020204030204" pitchFamily="34" charset="0"/>
                        </a:rPr>
                        <a:t>40-44</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42882</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34940</a:t>
                      </a:r>
                    </a:p>
                  </a:txBody>
                  <a:tcPr marL="9525" marR="9525" marT="9525" marB="0" anchor="b">
                    <a:lnL>
                      <a:noFill/>
                    </a:lnL>
                    <a:lnR>
                      <a:noFill/>
                    </a:lnR>
                    <a:lnT>
                      <a:noFill/>
                    </a:lnT>
                    <a:lnB>
                      <a:noFill/>
                    </a:lnB>
                  </a:tcPr>
                </a:tc>
                <a:tc>
                  <a:txBody>
                    <a:bodyPr/>
                    <a:lstStyle/>
                    <a:p>
                      <a:pPr algn="r" fontAlgn="b"/>
                      <a:r>
                        <a:rPr lang="en-AU" sz="1100" b="0" i="0" u="none" strike="noStrike">
                          <a:solidFill>
                            <a:srgbClr val="00B050"/>
                          </a:solidFill>
                          <a:effectLst/>
                          <a:latin typeface="Calibri" panose="020F0502020204030204" pitchFamily="34" charset="0"/>
                        </a:rPr>
                        <a:t>-18.52%</a:t>
                      </a:r>
                    </a:p>
                  </a:txBody>
                  <a:tcPr marL="9525" marR="9525" marT="9525" marB="0" anchor="b">
                    <a:lnL>
                      <a:noFill/>
                    </a:lnL>
                    <a:lnR>
                      <a:noFill/>
                    </a:lnR>
                    <a:lnT>
                      <a:noFill/>
                    </a:lnT>
                    <a:lnB>
                      <a:noFill/>
                    </a:lnB>
                  </a:tcPr>
                </a:tc>
                <a:extLst>
                  <a:ext uri="{0D108BD9-81ED-4DB2-BD59-A6C34878D82A}">
                    <a16:rowId xmlns:a16="http://schemas.microsoft.com/office/drawing/2014/main" val="1379232486"/>
                  </a:ext>
                </a:extLst>
              </a:tr>
              <a:tr h="190500">
                <a:tc>
                  <a:txBody>
                    <a:bodyPr/>
                    <a:lstStyle/>
                    <a:p>
                      <a:pPr algn="l" fontAlgn="b"/>
                      <a:r>
                        <a:rPr lang="en-AU" sz="1100" b="0" i="0" u="none" strike="noStrike">
                          <a:solidFill>
                            <a:srgbClr val="000000"/>
                          </a:solidFill>
                          <a:effectLst/>
                          <a:latin typeface="Calibri" panose="020F0502020204030204" pitchFamily="34" charset="0"/>
                        </a:rPr>
                        <a:t>45-49</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41369</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31763</a:t>
                      </a:r>
                    </a:p>
                  </a:txBody>
                  <a:tcPr marL="9525" marR="9525" marT="9525" marB="0" anchor="b">
                    <a:lnL>
                      <a:noFill/>
                    </a:lnL>
                    <a:lnR>
                      <a:noFill/>
                    </a:lnR>
                    <a:lnT>
                      <a:noFill/>
                    </a:lnT>
                    <a:lnB>
                      <a:noFill/>
                    </a:lnB>
                  </a:tcPr>
                </a:tc>
                <a:tc>
                  <a:txBody>
                    <a:bodyPr/>
                    <a:lstStyle/>
                    <a:p>
                      <a:pPr algn="r" fontAlgn="b"/>
                      <a:r>
                        <a:rPr lang="en-AU" sz="1100" b="0" i="0" u="none" strike="noStrike">
                          <a:solidFill>
                            <a:srgbClr val="00B050"/>
                          </a:solidFill>
                          <a:effectLst/>
                          <a:latin typeface="Calibri" panose="020F0502020204030204" pitchFamily="34" charset="0"/>
                        </a:rPr>
                        <a:t>-23.22%</a:t>
                      </a:r>
                    </a:p>
                  </a:txBody>
                  <a:tcPr marL="9525" marR="9525" marT="9525" marB="0" anchor="b">
                    <a:lnL>
                      <a:noFill/>
                    </a:lnL>
                    <a:lnR>
                      <a:noFill/>
                    </a:lnR>
                    <a:lnT>
                      <a:noFill/>
                    </a:lnT>
                    <a:lnB>
                      <a:noFill/>
                    </a:lnB>
                  </a:tcPr>
                </a:tc>
                <a:extLst>
                  <a:ext uri="{0D108BD9-81ED-4DB2-BD59-A6C34878D82A}">
                    <a16:rowId xmlns:a16="http://schemas.microsoft.com/office/drawing/2014/main" val="4054316454"/>
                  </a:ext>
                </a:extLst>
              </a:tr>
              <a:tr h="190500">
                <a:tc>
                  <a:txBody>
                    <a:bodyPr/>
                    <a:lstStyle/>
                    <a:p>
                      <a:pPr algn="l" fontAlgn="b"/>
                      <a:r>
                        <a:rPr lang="en-AU" sz="1100" b="0" i="0" u="none" strike="noStrike">
                          <a:solidFill>
                            <a:srgbClr val="000000"/>
                          </a:solidFill>
                          <a:effectLst/>
                          <a:latin typeface="Calibri" panose="020F0502020204030204" pitchFamily="34" charset="0"/>
                        </a:rPr>
                        <a:t>50-54</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35777</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29860</a:t>
                      </a:r>
                    </a:p>
                  </a:txBody>
                  <a:tcPr marL="9525" marR="9525" marT="9525" marB="0" anchor="b">
                    <a:lnL>
                      <a:noFill/>
                    </a:lnL>
                    <a:lnR>
                      <a:noFill/>
                    </a:lnR>
                    <a:lnT>
                      <a:noFill/>
                    </a:lnT>
                    <a:lnB>
                      <a:noFill/>
                    </a:lnB>
                  </a:tcPr>
                </a:tc>
                <a:tc>
                  <a:txBody>
                    <a:bodyPr/>
                    <a:lstStyle/>
                    <a:p>
                      <a:pPr algn="r" fontAlgn="b"/>
                      <a:r>
                        <a:rPr lang="en-AU" sz="1100" b="0" i="0" u="none" strike="noStrike">
                          <a:solidFill>
                            <a:srgbClr val="00B050"/>
                          </a:solidFill>
                          <a:effectLst/>
                          <a:latin typeface="Calibri" panose="020F0502020204030204" pitchFamily="34" charset="0"/>
                        </a:rPr>
                        <a:t>-16.54%</a:t>
                      </a:r>
                    </a:p>
                  </a:txBody>
                  <a:tcPr marL="9525" marR="9525" marT="9525" marB="0" anchor="b">
                    <a:lnL>
                      <a:noFill/>
                    </a:lnL>
                    <a:lnR>
                      <a:noFill/>
                    </a:lnR>
                    <a:lnT>
                      <a:noFill/>
                    </a:lnT>
                    <a:lnB>
                      <a:noFill/>
                    </a:lnB>
                  </a:tcPr>
                </a:tc>
                <a:extLst>
                  <a:ext uri="{0D108BD9-81ED-4DB2-BD59-A6C34878D82A}">
                    <a16:rowId xmlns:a16="http://schemas.microsoft.com/office/drawing/2014/main" val="3008134873"/>
                  </a:ext>
                </a:extLst>
              </a:tr>
              <a:tr h="190500">
                <a:tc>
                  <a:txBody>
                    <a:bodyPr/>
                    <a:lstStyle/>
                    <a:p>
                      <a:pPr algn="l" fontAlgn="b"/>
                      <a:r>
                        <a:rPr lang="en-AU" sz="1100" b="0" i="0" u="none" strike="noStrike">
                          <a:solidFill>
                            <a:srgbClr val="000000"/>
                          </a:solidFill>
                          <a:effectLst/>
                          <a:latin typeface="Calibri" panose="020F0502020204030204" pitchFamily="34" charset="0"/>
                        </a:rPr>
                        <a:t>55-59</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27238</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24798</a:t>
                      </a:r>
                    </a:p>
                  </a:txBody>
                  <a:tcPr marL="9525" marR="9525" marT="9525" marB="0" anchor="b">
                    <a:lnL>
                      <a:noFill/>
                    </a:lnL>
                    <a:lnR>
                      <a:noFill/>
                    </a:lnR>
                    <a:lnT>
                      <a:noFill/>
                    </a:lnT>
                    <a:lnB>
                      <a:noFill/>
                    </a:lnB>
                  </a:tcPr>
                </a:tc>
                <a:tc>
                  <a:txBody>
                    <a:bodyPr/>
                    <a:lstStyle/>
                    <a:p>
                      <a:pPr algn="r" fontAlgn="b"/>
                      <a:r>
                        <a:rPr lang="en-AU" sz="1100" b="0" i="0" u="none" strike="noStrike">
                          <a:solidFill>
                            <a:srgbClr val="00B050"/>
                          </a:solidFill>
                          <a:effectLst/>
                          <a:latin typeface="Calibri" panose="020F0502020204030204" pitchFamily="34" charset="0"/>
                        </a:rPr>
                        <a:t>-8.96%</a:t>
                      </a:r>
                    </a:p>
                  </a:txBody>
                  <a:tcPr marL="9525" marR="9525" marT="9525" marB="0" anchor="b">
                    <a:lnL>
                      <a:noFill/>
                    </a:lnL>
                    <a:lnR>
                      <a:noFill/>
                    </a:lnR>
                    <a:lnT>
                      <a:noFill/>
                    </a:lnT>
                    <a:lnB>
                      <a:noFill/>
                    </a:lnB>
                  </a:tcPr>
                </a:tc>
                <a:extLst>
                  <a:ext uri="{0D108BD9-81ED-4DB2-BD59-A6C34878D82A}">
                    <a16:rowId xmlns:a16="http://schemas.microsoft.com/office/drawing/2014/main" val="3149469291"/>
                  </a:ext>
                </a:extLst>
              </a:tr>
              <a:tr h="190500">
                <a:tc>
                  <a:txBody>
                    <a:bodyPr/>
                    <a:lstStyle/>
                    <a:p>
                      <a:pPr algn="l" fontAlgn="b"/>
                      <a:r>
                        <a:rPr lang="en-AU" sz="1100" b="0" i="0" u="none" strike="noStrike">
                          <a:solidFill>
                            <a:srgbClr val="000000"/>
                          </a:solidFill>
                          <a:effectLst/>
                          <a:latin typeface="Calibri" panose="020F0502020204030204" pitchFamily="34" charset="0"/>
                        </a:rPr>
                        <a:t>60-64</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19263</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18304</a:t>
                      </a:r>
                    </a:p>
                  </a:txBody>
                  <a:tcPr marL="9525" marR="9525" marT="9525" marB="0" anchor="b">
                    <a:lnL>
                      <a:noFill/>
                    </a:lnL>
                    <a:lnR>
                      <a:noFill/>
                    </a:lnR>
                    <a:lnT>
                      <a:noFill/>
                    </a:lnT>
                    <a:lnB>
                      <a:noFill/>
                    </a:lnB>
                  </a:tcPr>
                </a:tc>
                <a:tc>
                  <a:txBody>
                    <a:bodyPr/>
                    <a:lstStyle/>
                    <a:p>
                      <a:pPr algn="r" fontAlgn="b"/>
                      <a:r>
                        <a:rPr lang="en-AU" sz="1100" b="0" i="0" u="none" strike="noStrike">
                          <a:solidFill>
                            <a:srgbClr val="00B050"/>
                          </a:solidFill>
                          <a:effectLst/>
                          <a:latin typeface="Calibri" panose="020F0502020204030204" pitchFamily="34" charset="0"/>
                        </a:rPr>
                        <a:t>-4.98%</a:t>
                      </a:r>
                    </a:p>
                  </a:txBody>
                  <a:tcPr marL="9525" marR="9525" marT="9525" marB="0" anchor="b">
                    <a:lnL>
                      <a:noFill/>
                    </a:lnL>
                    <a:lnR>
                      <a:noFill/>
                    </a:lnR>
                    <a:lnT>
                      <a:noFill/>
                    </a:lnT>
                    <a:lnB>
                      <a:noFill/>
                    </a:lnB>
                  </a:tcPr>
                </a:tc>
                <a:extLst>
                  <a:ext uri="{0D108BD9-81ED-4DB2-BD59-A6C34878D82A}">
                    <a16:rowId xmlns:a16="http://schemas.microsoft.com/office/drawing/2014/main" val="1798910343"/>
                  </a:ext>
                </a:extLst>
              </a:tr>
              <a:tr h="190500">
                <a:tc>
                  <a:txBody>
                    <a:bodyPr/>
                    <a:lstStyle/>
                    <a:p>
                      <a:pPr algn="l" fontAlgn="b"/>
                      <a:r>
                        <a:rPr lang="en-AU" sz="1100" b="0" i="0" u="none" strike="noStrike">
                          <a:solidFill>
                            <a:srgbClr val="000000"/>
                          </a:solidFill>
                          <a:effectLst/>
                          <a:latin typeface="Calibri" panose="020F0502020204030204" pitchFamily="34" charset="0"/>
                        </a:rPr>
                        <a:t>65+</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20431</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23722</a:t>
                      </a:r>
                    </a:p>
                  </a:txBody>
                  <a:tcPr marL="9525" marR="9525" marT="9525" marB="0" anchor="b">
                    <a:lnL>
                      <a:noFill/>
                    </a:lnL>
                    <a:lnR>
                      <a:noFill/>
                    </a:lnR>
                    <a:lnT>
                      <a:noFill/>
                    </a:lnT>
                    <a:lnB>
                      <a:noFill/>
                    </a:lnB>
                  </a:tcPr>
                </a:tc>
                <a:tc>
                  <a:txBody>
                    <a:bodyPr/>
                    <a:lstStyle/>
                    <a:p>
                      <a:pPr algn="r" fontAlgn="b"/>
                      <a:r>
                        <a:rPr lang="en-AU" sz="1100" b="0" i="0" u="none" strike="noStrike">
                          <a:solidFill>
                            <a:srgbClr val="FF0000"/>
                          </a:solidFill>
                          <a:effectLst/>
                          <a:latin typeface="Calibri" panose="020F0502020204030204" pitchFamily="34" charset="0"/>
                        </a:rPr>
                        <a:t>16.11%</a:t>
                      </a:r>
                    </a:p>
                  </a:txBody>
                  <a:tcPr marL="9525" marR="9525" marT="9525" marB="0" anchor="b">
                    <a:lnL>
                      <a:noFill/>
                    </a:lnL>
                    <a:lnR>
                      <a:noFill/>
                    </a:lnR>
                    <a:lnT>
                      <a:noFill/>
                    </a:lnT>
                    <a:lnB>
                      <a:noFill/>
                    </a:lnB>
                  </a:tcPr>
                </a:tc>
                <a:extLst>
                  <a:ext uri="{0D108BD9-81ED-4DB2-BD59-A6C34878D82A}">
                    <a16:rowId xmlns:a16="http://schemas.microsoft.com/office/drawing/2014/main" val="1284765963"/>
                  </a:ext>
                </a:extLst>
              </a:tr>
              <a:tr h="190500">
                <a:tc>
                  <a:txBody>
                    <a:bodyPr/>
                    <a:lstStyle/>
                    <a:p>
                      <a:pPr algn="l" fontAlgn="b"/>
                      <a:r>
                        <a:rPr lang="en-AU" sz="1100" b="0" i="0" u="none" strike="noStrike">
                          <a:solidFill>
                            <a:srgbClr val="000000"/>
                          </a:solidFill>
                          <a:effectLst/>
                          <a:latin typeface="Calibri" panose="020F0502020204030204" pitchFamily="34" charset="0"/>
                        </a:rPr>
                        <a:t>NA</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24026</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15073</a:t>
                      </a:r>
                    </a:p>
                  </a:txBody>
                  <a:tcPr marL="9525" marR="9525" marT="9525" marB="0" anchor="b">
                    <a:lnL>
                      <a:noFill/>
                    </a:lnL>
                    <a:lnR>
                      <a:noFill/>
                    </a:lnR>
                    <a:lnT>
                      <a:noFill/>
                    </a:lnT>
                    <a:lnB>
                      <a:noFill/>
                    </a:lnB>
                  </a:tcPr>
                </a:tc>
                <a:tc>
                  <a:txBody>
                    <a:bodyPr/>
                    <a:lstStyle/>
                    <a:p>
                      <a:pPr algn="r" fontAlgn="b"/>
                      <a:r>
                        <a:rPr lang="en-AU" sz="1100" b="0" i="0" u="none" strike="noStrike" dirty="0">
                          <a:solidFill>
                            <a:srgbClr val="00B050"/>
                          </a:solidFill>
                          <a:effectLst/>
                          <a:latin typeface="Calibri" panose="020F0502020204030204" pitchFamily="34" charset="0"/>
                        </a:rPr>
                        <a:t>-37.26%</a:t>
                      </a:r>
                    </a:p>
                  </a:txBody>
                  <a:tcPr marL="9525" marR="9525" marT="9525" marB="0" anchor="b">
                    <a:lnL>
                      <a:noFill/>
                    </a:lnL>
                    <a:lnR>
                      <a:noFill/>
                    </a:lnR>
                    <a:lnT>
                      <a:noFill/>
                    </a:lnT>
                    <a:lnB>
                      <a:noFill/>
                    </a:lnB>
                  </a:tcPr>
                </a:tc>
                <a:extLst>
                  <a:ext uri="{0D108BD9-81ED-4DB2-BD59-A6C34878D82A}">
                    <a16:rowId xmlns:a16="http://schemas.microsoft.com/office/drawing/2014/main" val="2390978448"/>
                  </a:ext>
                </a:extLst>
              </a:tr>
            </a:tbl>
          </a:graphicData>
        </a:graphic>
      </p:graphicFrame>
      <p:sp>
        <p:nvSpPr>
          <p:cNvPr id="5" name="TextBox 4"/>
          <p:cNvSpPr txBox="1"/>
          <p:nvPr/>
        </p:nvSpPr>
        <p:spPr>
          <a:xfrm>
            <a:off x="2736666" y="1177826"/>
            <a:ext cx="3540035" cy="646331"/>
          </a:xfrm>
          <a:prstGeom prst="rect">
            <a:avLst/>
          </a:prstGeom>
          <a:noFill/>
        </p:spPr>
        <p:txBody>
          <a:bodyPr wrap="square" rtlCol="0">
            <a:spAutoFit/>
          </a:bodyPr>
          <a:lstStyle/>
          <a:p>
            <a:pPr algn="ctr"/>
            <a:r>
              <a:rPr lang="en-AU" dirty="0" smtClean="0">
                <a:solidFill>
                  <a:srgbClr val="00B0F0"/>
                </a:solidFill>
              </a:rPr>
              <a:t>Colorado </a:t>
            </a:r>
            <a:r>
              <a:rPr lang="en-AU" dirty="0">
                <a:solidFill>
                  <a:srgbClr val="00B0F0"/>
                </a:solidFill>
              </a:rPr>
              <a:t>State </a:t>
            </a:r>
            <a:r>
              <a:rPr lang="en-AU" dirty="0" smtClean="0">
                <a:solidFill>
                  <a:srgbClr val="00B0F0"/>
                </a:solidFill>
              </a:rPr>
              <a:t>Licensed Driver Statics, by Age </a:t>
            </a:r>
            <a:r>
              <a:rPr lang="en-AU" dirty="0">
                <a:solidFill>
                  <a:srgbClr val="00B0F0"/>
                </a:solidFill>
              </a:rPr>
              <a:t>Group (</a:t>
            </a:r>
            <a:r>
              <a:rPr lang="en-AU" dirty="0" smtClean="0">
                <a:solidFill>
                  <a:srgbClr val="00B0F0"/>
                </a:solidFill>
              </a:rPr>
              <a:t>2010/2015</a:t>
            </a:r>
            <a:r>
              <a:rPr lang="en-AU" dirty="0">
                <a:solidFill>
                  <a:srgbClr val="00B0F0"/>
                </a:solidFill>
              </a:rPr>
              <a:t>)</a:t>
            </a:r>
          </a:p>
        </p:txBody>
      </p:sp>
      <p:sp>
        <p:nvSpPr>
          <p:cNvPr id="6" name="TextBox 5"/>
          <p:cNvSpPr txBox="1"/>
          <p:nvPr/>
        </p:nvSpPr>
        <p:spPr>
          <a:xfrm>
            <a:off x="6201589" y="1177826"/>
            <a:ext cx="3282045" cy="646331"/>
          </a:xfrm>
          <a:prstGeom prst="rect">
            <a:avLst/>
          </a:prstGeom>
          <a:noFill/>
        </p:spPr>
        <p:txBody>
          <a:bodyPr wrap="square" rtlCol="0">
            <a:spAutoFit/>
          </a:bodyPr>
          <a:lstStyle/>
          <a:p>
            <a:pPr algn="ctr"/>
            <a:r>
              <a:rPr lang="en-AU" dirty="0" smtClean="0">
                <a:solidFill>
                  <a:srgbClr val="00B0F0"/>
                </a:solidFill>
              </a:rPr>
              <a:t>Colorado </a:t>
            </a:r>
            <a:r>
              <a:rPr lang="en-AU" dirty="0">
                <a:solidFill>
                  <a:srgbClr val="00B0F0"/>
                </a:solidFill>
              </a:rPr>
              <a:t>State </a:t>
            </a:r>
            <a:r>
              <a:rPr lang="en-AU" dirty="0" smtClean="0">
                <a:solidFill>
                  <a:srgbClr val="00B0F0"/>
                </a:solidFill>
              </a:rPr>
              <a:t>Offender Statics, by Age </a:t>
            </a:r>
            <a:r>
              <a:rPr lang="en-AU" dirty="0">
                <a:solidFill>
                  <a:srgbClr val="00B0F0"/>
                </a:solidFill>
              </a:rPr>
              <a:t>Group (</a:t>
            </a:r>
            <a:r>
              <a:rPr lang="en-AU" dirty="0" smtClean="0">
                <a:solidFill>
                  <a:srgbClr val="00B0F0"/>
                </a:solidFill>
              </a:rPr>
              <a:t>2010/2015</a:t>
            </a:r>
            <a:r>
              <a:rPr lang="en-AU" dirty="0">
                <a:solidFill>
                  <a:srgbClr val="00B0F0"/>
                </a:solidFill>
              </a:rPr>
              <a:t>)</a:t>
            </a:r>
          </a:p>
        </p:txBody>
      </p:sp>
    </p:spTree>
    <p:extLst>
      <p:ext uri="{BB962C8B-B14F-4D97-AF65-F5344CB8AC3E}">
        <p14:creationId xmlns:p14="http://schemas.microsoft.com/office/powerpoint/2010/main" val="3576776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4907" y="561704"/>
            <a:ext cx="3540035" cy="923330"/>
          </a:xfrm>
          <a:prstGeom prst="rect">
            <a:avLst/>
          </a:prstGeom>
          <a:noFill/>
        </p:spPr>
        <p:txBody>
          <a:bodyPr wrap="square" rtlCol="0">
            <a:spAutoFit/>
          </a:bodyPr>
          <a:lstStyle/>
          <a:p>
            <a:pPr algn="ctr"/>
            <a:r>
              <a:rPr lang="en-AU" dirty="0">
                <a:solidFill>
                  <a:srgbClr val="00B0F0"/>
                </a:solidFill>
              </a:rPr>
              <a:t>Nevada State Licenced Drivers Demography, by Age Group (2012/2015)</a:t>
            </a:r>
          </a:p>
        </p:txBody>
      </p:sp>
      <p:sp>
        <p:nvSpPr>
          <p:cNvPr id="5" name="TextBox 4"/>
          <p:cNvSpPr txBox="1"/>
          <p:nvPr/>
        </p:nvSpPr>
        <p:spPr>
          <a:xfrm>
            <a:off x="7942179" y="561704"/>
            <a:ext cx="3823064" cy="923330"/>
          </a:xfrm>
          <a:prstGeom prst="rect">
            <a:avLst/>
          </a:prstGeom>
          <a:noFill/>
        </p:spPr>
        <p:txBody>
          <a:bodyPr wrap="square" rtlCol="0">
            <a:spAutoFit/>
          </a:bodyPr>
          <a:lstStyle>
            <a:defPPr>
              <a:defRPr lang="en-US"/>
            </a:defPPr>
            <a:lvl1pPr algn="ctr"/>
          </a:lstStyle>
          <a:p>
            <a:r>
              <a:rPr lang="en-AU" dirty="0">
                <a:solidFill>
                  <a:srgbClr val="7030A0"/>
                </a:solidFill>
              </a:rPr>
              <a:t>Nevada State Traffic Offenders Distribution, by Age Group (2012/2015)</a:t>
            </a:r>
          </a:p>
        </p:txBody>
      </p:sp>
      <p:sp>
        <p:nvSpPr>
          <p:cNvPr id="7" name="TextBox 6"/>
          <p:cNvSpPr txBox="1"/>
          <p:nvPr/>
        </p:nvSpPr>
        <p:spPr>
          <a:xfrm>
            <a:off x="424907" y="1860283"/>
            <a:ext cx="3863158" cy="369332"/>
          </a:xfrm>
          <a:prstGeom prst="rect">
            <a:avLst/>
          </a:prstGeom>
          <a:noFill/>
        </p:spPr>
        <p:txBody>
          <a:bodyPr wrap="square" rtlCol="0">
            <a:spAutoFit/>
          </a:bodyPr>
          <a:lstStyle/>
          <a:p>
            <a:r>
              <a:rPr lang="en-AU" dirty="0">
                <a:solidFill>
                  <a:srgbClr val="00B0F0"/>
                </a:solidFill>
              </a:rPr>
              <a:t>Total Licenced Driver: 341,222 (2015)</a:t>
            </a:r>
          </a:p>
        </p:txBody>
      </p:sp>
      <p:sp>
        <p:nvSpPr>
          <p:cNvPr id="8" name="TextBox 7"/>
          <p:cNvSpPr txBox="1"/>
          <p:nvPr/>
        </p:nvSpPr>
        <p:spPr>
          <a:xfrm>
            <a:off x="8429488" y="1699065"/>
            <a:ext cx="3335755" cy="369332"/>
          </a:xfrm>
          <a:prstGeom prst="rect">
            <a:avLst/>
          </a:prstGeom>
          <a:noFill/>
        </p:spPr>
        <p:txBody>
          <a:bodyPr wrap="square" rtlCol="0">
            <a:spAutoFit/>
          </a:bodyPr>
          <a:lstStyle/>
          <a:p>
            <a:r>
              <a:rPr lang="en-AU" dirty="0">
                <a:solidFill>
                  <a:srgbClr val="7030A0"/>
                </a:solidFill>
              </a:rPr>
              <a:t>Total Offenders: 216,477 (2015)</a:t>
            </a:r>
          </a:p>
        </p:txBody>
      </p:sp>
      <p:pic>
        <p:nvPicPr>
          <p:cNvPr id="11" name="Picture 10"/>
          <p:cNvPicPr>
            <a:picLocks noChangeAspect="1"/>
          </p:cNvPicPr>
          <p:nvPr/>
        </p:nvPicPr>
        <p:blipFill rotWithShape="1">
          <a:blip r:embed="rId2"/>
          <a:srcRect l="4453" t="41898" r="46398" b="14923"/>
          <a:stretch/>
        </p:blipFill>
        <p:spPr>
          <a:xfrm>
            <a:off x="51763" y="2651760"/>
            <a:ext cx="6192284" cy="3060040"/>
          </a:xfrm>
          <a:prstGeom prst="rect">
            <a:avLst/>
          </a:prstGeom>
        </p:spPr>
      </p:pic>
      <p:pic>
        <p:nvPicPr>
          <p:cNvPr id="12" name="Picture 11"/>
          <p:cNvPicPr>
            <a:picLocks noChangeAspect="1"/>
          </p:cNvPicPr>
          <p:nvPr/>
        </p:nvPicPr>
        <p:blipFill rotWithShape="1">
          <a:blip r:embed="rId3"/>
          <a:srcRect l="4467" t="45245" r="46636" b="11391"/>
          <a:stretch/>
        </p:blipFill>
        <p:spPr>
          <a:xfrm>
            <a:off x="6233218" y="2651760"/>
            <a:ext cx="5958782" cy="2972542"/>
          </a:xfrm>
          <a:prstGeom prst="rect">
            <a:avLst/>
          </a:prstGeom>
        </p:spPr>
      </p:pic>
      <p:pic>
        <p:nvPicPr>
          <p:cNvPr id="13" name="Picture 12"/>
          <p:cNvPicPr>
            <a:picLocks noChangeAspect="1"/>
          </p:cNvPicPr>
          <p:nvPr/>
        </p:nvPicPr>
        <p:blipFill rotWithShape="1">
          <a:blip r:embed="rId4"/>
          <a:srcRect l="30447" t="29598" r="30639" b="22206"/>
          <a:stretch/>
        </p:blipFill>
        <p:spPr>
          <a:xfrm>
            <a:off x="4658676" y="355311"/>
            <a:ext cx="3170742" cy="2208951"/>
          </a:xfrm>
          <a:prstGeom prst="rect">
            <a:avLst/>
          </a:prstGeom>
        </p:spPr>
      </p:pic>
      <p:sp>
        <p:nvSpPr>
          <p:cNvPr id="14" name="Rectangle 13"/>
          <p:cNvSpPr/>
          <p:nvPr/>
        </p:nvSpPr>
        <p:spPr>
          <a:xfrm>
            <a:off x="5386188" y="159490"/>
            <a:ext cx="1341183" cy="215444"/>
          </a:xfrm>
          <a:prstGeom prst="rect">
            <a:avLst/>
          </a:prstGeom>
        </p:spPr>
        <p:txBody>
          <a:bodyPr wrap="square">
            <a:spAutoFit/>
          </a:bodyPr>
          <a:lstStyle/>
          <a:p>
            <a:r>
              <a:rPr lang="en-AU" sz="800" dirty="0"/>
              <a:t>https://www.50states.com</a:t>
            </a:r>
          </a:p>
        </p:txBody>
      </p:sp>
      <p:sp>
        <p:nvSpPr>
          <p:cNvPr id="15" name="TextBox 14"/>
          <p:cNvSpPr txBox="1"/>
          <p:nvPr/>
        </p:nvSpPr>
        <p:spPr>
          <a:xfrm>
            <a:off x="5814033" y="5711521"/>
            <a:ext cx="6244047" cy="830997"/>
          </a:xfrm>
          <a:prstGeom prst="rect">
            <a:avLst/>
          </a:prstGeom>
          <a:noFill/>
        </p:spPr>
        <p:txBody>
          <a:bodyPr wrap="square" rtlCol="0">
            <a:spAutoFit/>
          </a:bodyPr>
          <a:lstStyle/>
          <a:p>
            <a:pPr marL="342900" indent="-342900">
              <a:buAutoNum type="arabicPeriod"/>
            </a:pPr>
            <a:r>
              <a:rPr lang="en-AU" sz="1600" dirty="0">
                <a:solidFill>
                  <a:schemeClr val="bg1">
                    <a:lumMod val="50000"/>
                  </a:schemeClr>
                </a:solidFill>
              </a:rPr>
              <a:t>The general patrol-stop rate </a:t>
            </a:r>
            <a:r>
              <a:rPr lang="en-AU" sz="1600" dirty="0">
                <a:solidFill>
                  <a:srgbClr val="00B0F0"/>
                </a:solidFill>
              </a:rPr>
              <a:t>apparently increased </a:t>
            </a:r>
            <a:r>
              <a:rPr lang="en-AU" sz="1600" dirty="0">
                <a:solidFill>
                  <a:schemeClr val="bg1">
                    <a:lumMod val="50000"/>
                  </a:schemeClr>
                </a:solidFill>
              </a:rPr>
              <a:t>from 2013 to 2015.</a:t>
            </a:r>
          </a:p>
          <a:p>
            <a:pPr marL="342900" indent="-342900">
              <a:buAutoNum type="arabicPeriod"/>
            </a:pPr>
            <a:r>
              <a:rPr lang="en-AU" sz="1600" dirty="0">
                <a:solidFill>
                  <a:schemeClr val="bg1">
                    <a:lumMod val="50000"/>
                  </a:schemeClr>
                </a:solidFill>
              </a:rPr>
              <a:t>Different with other two states, </a:t>
            </a:r>
            <a:r>
              <a:rPr lang="en-AU" sz="1600" dirty="0">
                <a:solidFill>
                  <a:srgbClr val="00B0F0"/>
                </a:solidFill>
              </a:rPr>
              <a:t>age group 25-29 </a:t>
            </a:r>
            <a:r>
              <a:rPr lang="en-AU" sz="1600" dirty="0">
                <a:solidFill>
                  <a:schemeClr val="bg1">
                    <a:lumMod val="50000"/>
                  </a:schemeClr>
                </a:solidFill>
              </a:rPr>
              <a:t>resulted in the highest traffic offending behaviours and </a:t>
            </a:r>
            <a:r>
              <a:rPr lang="en-AU" sz="1600" dirty="0">
                <a:solidFill>
                  <a:srgbClr val="00B0F0"/>
                </a:solidFill>
              </a:rPr>
              <a:t>then 30-34.</a:t>
            </a:r>
          </a:p>
        </p:txBody>
      </p:sp>
      <p:sp>
        <p:nvSpPr>
          <p:cNvPr id="16" name="TextBox 15">
            <a:extLst>
              <a:ext uri="{FF2B5EF4-FFF2-40B4-BE49-F238E27FC236}">
                <a16:creationId xmlns:a16="http://schemas.microsoft.com/office/drawing/2014/main" id="{91B78D90-491D-445D-9543-EF84B72DAD39}"/>
              </a:ext>
            </a:extLst>
          </p:cNvPr>
          <p:cNvSpPr txBox="1"/>
          <p:nvPr/>
        </p:nvSpPr>
        <p:spPr>
          <a:xfrm>
            <a:off x="267428" y="5711521"/>
            <a:ext cx="5330940" cy="584775"/>
          </a:xfrm>
          <a:prstGeom prst="rect">
            <a:avLst/>
          </a:prstGeom>
          <a:noFill/>
        </p:spPr>
        <p:txBody>
          <a:bodyPr wrap="square" rtlCol="0">
            <a:spAutoFit/>
          </a:bodyPr>
          <a:lstStyle/>
          <a:p>
            <a:pPr marL="342900" indent="-342900">
              <a:buAutoNum type="arabicPeriod"/>
            </a:pPr>
            <a:r>
              <a:rPr lang="en-AU" sz="1600" dirty="0">
                <a:solidFill>
                  <a:schemeClr val="bg1">
                    <a:lumMod val="50000"/>
                  </a:schemeClr>
                </a:solidFill>
              </a:rPr>
              <a:t>The licensed driver has a balanced distribution by age group excluding the one under 19 and over 60.</a:t>
            </a:r>
          </a:p>
        </p:txBody>
      </p:sp>
    </p:spTree>
    <p:extLst>
      <p:ext uri="{BB962C8B-B14F-4D97-AF65-F5344CB8AC3E}">
        <p14:creationId xmlns:p14="http://schemas.microsoft.com/office/powerpoint/2010/main" val="162737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53987" y="705394"/>
            <a:ext cx="3540035" cy="646331"/>
          </a:xfrm>
          <a:prstGeom prst="rect">
            <a:avLst/>
          </a:prstGeom>
          <a:noFill/>
        </p:spPr>
        <p:txBody>
          <a:bodyPr wrap="square" rtlCol="0">
            <a:spAutoFit/>
          </a:bodyPr>
          <a:lstStyle/>
          <a:p>
            <a:pPr algn="ctr"/>
            <a:r>
              <a:rPr lang="en-AU" dirty="0" smtClean="0">
                <a:solidFill>
                  <a:srgbClr val="00B0F0"/>
                </a:solidFill>
              </a:rPr>
              <a:t>Nevada </a:t>
            </a:r>
            <a:r>
              <a:rPr lang="en-AU" dirty="0">
                <a:solidFill>
                  <a:srgbClr val="00B0F0"/>
                </a:solidFill>
              </a:rPr>
              <a:t>State </a:t>
            </a:r>
            <a:r>
              <a:rPr lang="en-AU" dirty="0" smtClean="0">
                <a:solidFill>
                  <a:srgbClr val="00B0F0"/>
                </a:solidFill>
              </a:rPr>
              <a:t>Age </a:t>
            </a:r>
            <a:r>
              <a:rPr lang="en-AU" dirty="0">
                <a:solidFill>
                  <a:srgbClr val="00B0F0"/>
                </a:solidFill>
              </a:rPr>
              <a:t>Group (</a:t>
            </a:r>
            <a:r>
              <a:rPr lang="en-AU" dirty="0" smtClean="0">
                <a:solidFill>
                  <a:srgbClr val="00B0F0"/>
                </a:solidFill>
              </a:rPr>
              <a:t>2013/2015</a:t>
            </a:r>
            <a:r>
              <a:rPr lang="en-AU" dirty="0">
                <a:solidFill>
                  <a:srgbClr val="00B0F0"/>
                </a:solidFill>
              </a:rPr>
              <a:t>)</a:t>
            </a:r>
          </a:p>
        </p:txBody>
      </p:sp>
      <p:graphicFrame>
        <p:nvGraphicFramePr>
          <p:cNvPr id="5" name="Table 4"/>
          <p:cNvGraphicFramePr>
            <a:graphicFrameLocks noGrp="1"/>
          </p:cNvGraphicFramePr>
          <p:nvPr>
            <p:extLst>
              <p:ext uri="{D42A27DB-BD31-4B8C-83A1-F6EECF244321}">
                <p14:modId xmlns:p14="http://schemas.microsoft.com/office/powerpoint/2010/main" val="1588776545"/>
              </p:ext>
            </p:extLst>
          </p:nvPr>
        </p:nvGraphicFramePr>
        <p:xfrm>
          <a:off x="2815044" y="2090048"/>
          <a:ext cx="3226526" cy="2338260"/>
        </p:xfrm>
        <a:graphic>
          <a:graphicData uri="http://schemas.openxmlformats.org/drawingml/2006/table">
            <a:tbl>
              <a:tblPr/>
              <a:tblGrid>
                <a:gridCol w="879962">
                  <a:extLst>
                    <a:ext uri="{9D8B030D-6E8A-4147-A177-3AD203B41FA5}">
                      <a16:colId xmlns:a16="http://schemas.microsoft.com/office/drawing/2014/main" val="3636953855"/>
                    </a:ext>
                  </a:extLst>
                </a:gridCol>
                <a:gridCol w="782188">
                  <a:extLst>
                    <a:ext uri="{9D8B030D-6E8A-4147-A177-3AD203B41FA5}">
                      <a16:colId xmlns:a16="http://schemas.microsoft.com/office/drawing/2014/main" val="2964418269"/>
                    </a:ext>
                  </a:extLst>
                </a:gridCol>
                <a:gridCol w="782188">
                  <a:extLst>
                    <a:ext uri="{9D8B030D-6E8A-4147-A177-3AD203B41FA5}">
                      <a16:colId xmlns:a16="http://schemas.microsoft.com/office/drawing/2014/main" val="338460400"/>
                    </a:ext>
                  </a:extLst>
                </a:gridCol>
                <a:gridCol w="782188">
                  <a:extLst>
                    <a:ext uri="{9D8B030D-6E8A-4147-A177-3AD203B41FA5}">
                      <a16:colId xmlns:a16="http://schemas.microsoft.com/office/drawing/2014/main" val="3138151369"/>
                    </a:ext>
                  </a:extLst>
                </a:gridCol>
              </a:tblGrid>
              <a:tr h="194855">
                <a:tc>
                  <a:txBody>
                    <a:bodyPr/>
                    <a:lstStyle/>
                    <a:p>
                      <a:pPr algn="ctr" fontAlgn="b"/>
                      <a:r>
                        <a:rPr lang="en-AU" sz="1100" b="0" i="0" u="none" strike="noStrike">
                          <a:solidFill>
                            <a:srgbClr val="000000"/>
                          </a:solidFill>
                          <a:effectLst/>
                          <a:latin typeface="Calibri" panose="020F0502020204030204" pitchFamily="34" charset="0"/>
                        </a:rPr>
                        <a:t>Age Group</a:t>
                      </a:r>
                    </a:p>
                  </a:txBody>
                  <a:tcPr marL="9525" marR="9525" marT="9525" marB="0" anchor="b">
                    <a:lnL>
                      <a:noFill/>
                    </a:lnL>
                    <a:lnR>
                      <a:noFill/>
                    </a:lnR>
                    <a:lnT>
                      <a:noFill/>
                    </a:lnT>
                    <a:lnB>
                      <a:noFill/>
                    </a:lnB>
                  </a:tcPr>
                </a:tc>
                <a:tc>
                  <a:txBody>
                    <a:bodyPr/>
                    <a:lstStyle/>
                    <a:p>
                      <a:pPr algn="ctr" fontAlgn="b"/>
                      <a:r>
                        <a:rPr lang="en-AU" sz="1100" b="0" i="0" u="none" strike="noStrike">
                          <a:solidFill>
                            <a:srgbClr val="000000"/>
                          </a:solidFill>
                          <a:effectLst/>
                          <a:latin typeface="Calibri" panose="020F0502020204030204" pitchFamily="34" charset="0"/>
                        </a:rPr>
                        <a:t>2013</a:t>
                      </a:r>
                    </a:p>
                  </a:txBody>
                  <a:tcPr marL="9525" marR="9525" marT="9525" marB="0" anchor="b">
                    <a:lnL>
                      <a:noFill/>
                    </a:lnL>
                    <a:lnR>
                      <a:noFill/>
                    </a:lnR>
                    <a:lnT>
                      <a:noFill/>
                    </a:lnT>
                    <a:lnB>
                      <a:noFill/>
                    </a:lnB>
                  </a:tcPr>
                </a:tc>
                <a:tc>
                  <a:txBody>
                    <a:bodyPr/>
                    <a:lstStyle/>
                    <a:p>
                      <a:pPr algn="ctr" fontAlgn="b"/>
                      <a:r>
                        <a:rPr lang="en-AU" sz="1100" b="0" i="0" u="none" strike="noStrike">
                          <a:solidFill>
                            <a:srgbClr val="000000"/>
                          </a:solidFill>
                          <a:effectLst/>
                          <a:latin typeface="Calibri" panose="020F0502020204030204" pitchFamily="34" charset="0"/>
                        </a:rPr>
                        <a:t>2015</a:t>
                      </a:r>
                    </a:p>
                  </a:txBody>
                  <a:tcPr marL="9525" marR="9525" marT="9525" marB="0" anchor="b">
                    <a:lnL>
                      <a:noFill/>
                    </a:lnL>
                    <a:lnR>
                      <a:noFill/>
                    </a:lnR>
                    <a:lnT>
                      <a:noFill/>
                    </a:lnT>
                    <a:lnB>
                      <a:noFill/>
                    </a:lnB>
                  </a:tcPr>
                </a:tc>
                <a:tc>
                  <a:txBody>
                    <a:bodyPr/>
                    <a:lstStyle/>
                    <a:p>
                      <a:pPr algn="ctr" fontAlgn="b"/>
                      <a:r>
                        <a:rPr lang="en-AU" sz="1100" b="0" i="0" u="none" strike="noStrike">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extLst>
                  <a:ext uri="{0D108BD9-81ED-4DB2-BD59-A6C34878D82A}">
                    <a16:rowId xmlns:a16="http://schemas.microsoft.com/office/drawing/2014/main" val="3457941216"/>
                  </a:ext>
                </a:extLst>
              </a:tr>
              <a:tr h="194855">
                <a:tc>
                  <a:txBody>
                    <a:bodyPr/>
                    <a:lstStyle/>
                    <a:p>
                      <a:pPr algn="l" fontAlgn="b"/>
                      <a:r>
                        <a:rPr lang="en-AU" sz="1100" b="0" i="0" u="none" strike="noStrike">
                          <a:solidFill>
                            <a:srgbClr val="000000"/>
                          </a:solidFill>
                          <a:effectLst/>
                          <a:latin typeface="Calibri" panose="020F0502020204030204" pitchFamily="34" charset="0"/>
                        </a:rPr>
                        <a:t>&lt;19</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56572</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56776</a:t>
                      </a:r>
                    </a:p>
                  </a:txBody>
                  <a:tcPr marL="9525" marR="9525" marT="9525" marB="0" anchor="b">
                    <a:lnL>
                      <a:noFill/>
                    </a:lnL>
                    <a:lnR>
                      <a:noFill/>
                    </a:lnR>
                    <a:lnT>
                      <a:noFill/>
                    </a:lnT>
                    <a:lnB>
                      <a:noFill/>
                    </a:lnB>
                  </a:tcPr>
                </a:tc>
                <a:tc>
                  <a:txBody>
                    <a:bodyPr/>
                    <a:lstStyle/>
                    <a:p>
                      <a:pPr algn="r" fontAlgn="b"/>
                      <a:r>
                        <a:rPr lang="en-AU" sz="1100" b="0" i="0" u="none" strike="noStrike">
                          <a:solidFill>
                            <a:srgbClr val="FF0000"/>
                          </a:solidFill>
                          <a:effectLst/>
                          <a:latin typeface="Calibri" panose="020F0502020204030204" pitchFamily="34" charset="0"/>
                        </a:rPr>
                        <a:t>0.36%</a:t>
                      </a:r>
                    </a:p>
                  </a:txBody>
                  <a:tcPr marL="9525" marR="9525" marT="9525" marB="0" anchor="b">
                    <a:lnL>
                      <a:noFill/>
                    </a:lnL>
                    <a:lnR>
                      <a:noFill/>
                    </a:lnR>
                    <a:lnT>
                      <a:noFill/>
                    </a:lnT>
                    <a:lnB>
                      <a:noFill/>
                    </a:lnB>
                  </a:tcPr>
                </a:tc>
                <a:extLst>
                  <a:ext uri="{0D108BD9-81ED-4DB2-BD59-A6C34878D82A}">
                    <a16:rowId xmlns:a16="http://schemas.microsoft.com/office/drawing/2014/main" val="402046372"/>
                  </a:ext>
                </a:extLst>
              </a:tr>
              <a:tr h="194855">
                <a:tc>
                  <a:txBody>
                    <a:bodyPr/>
                    <a:lstStyle/>
                    <a:p>
                      <a:pPr algn="l" fontAlgn="b"/>
                      <a:r>
                        <a:rPr lang="en-AU" sz="1100" b="0" i="0" u="none" strike="noStrike">
                          <a:solidFill>
                            <a:srgbClr val="000000"/>
                          </a:solidFill>
                          <a:effectLst/>
                          <a:latin typeface="Calibri" panose="020F0502020204030204" pitchFamily="34" charset="0"/>
                        </a:rPr>
                        <a:t>20-24</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130382</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138968</a:t>
                      </a:r>
                    </a:p>
                  </a:txBody>
                  <a:tcPr marL="9525" marR="9525" marT="9525" marB="0" anchor="b">
                    <a:lnL>
                      <a:noFill/>
                    </a:lnL>
                    <a:lnR>
                      <a:noFill/>
                    </a:lnR>
                    <a:lnT>
                      <a:noFill/>
                    </a:lnT>
                    <a:lnB>
                      <a:noFill/>
                    </a:lnB>
                  </a:tcPr>
                </a:tc>
                <a:tc>
                  <a:txBody>
                    <a:bodyPr/>
                    <a:lstStyle/>
                    <a:p>
                      <a:pPr algn="r" fontAlgn="b"/>
                      <a:r>
                        <a:rPr lang="en-AU" sz="1100" b="0" i="0" u="none" strike="noStrike">
                          <a:solidFill>
                            <a:srgbClr val="FF0000"/>
                          </a:solidFill>
                          <a:effectLst/>
                          <a:latin typeface="Calibri" panose="020F0502020204030204" pitchFamily="34" charset="0"/>
                        </a:rPr>
                        <a:t>6.59%</a:t>
                      </a:r>
                    </a:p>
                  </a:txBody>
                  <a:tcPr marL="9525" marR="9525" marT="9525" marB="0" anchor="b">
                    <a:lnL>
                      <a:noFill/>
                    </a:lnL>
                    <a:lnR>
                      <a:noFill/>
                    </a:lnR>
                    <a:lnT>
                      <a:noFill/>
                    </a:lnT>
                    <a:lnB>
                      <a:noFill/>
                    </a:lnB>
                  </a:tcPr>
                </a:tc>
                <a:extLst>
                  <a:ext uri="{0D108BD9-81ED-4DB2-BD59-A6C34878D82A}">
                    <a16:rowId xmlns:a16="http://schemas.microsoft.com/office/drawing/2014/main" val="909052672"/>
                  </a:ext>
                </a:extLst>
              </a:tr>
              <a:tr h="194855">
                <a:tc>
                  <a:txBody>
                    <a:bodyPr/>
                    <a:lstStyle/>
                    <a:p>
                      <a:pPr algn="l" fontAlgn="b"/>
                      <a:r>
                        <a:rPr lang="en-AU" sz="1100" b="0" i="0" u="none" strike="noStrike">
                          <a:solidFill>
                            <a:srgbClr val="000000"/>
                          </a:solidFill>
                          <a:effectLst/>
                          <a:latin typeface="Calibri" panose="020F0502020204030204" pitchFamily="34" charset="0"/>
                        </a:rPr>
                        <a:t>25-29</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147679</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160799</a:t>
                      </a:r>
                    </a:p>
                  </a:txBody>
                  <a:tcPr marL="9525" marR="9525" marT="9525" marB="0" anchor="b">
                    <a:lnL>
                      <a:noFill/>
                    </a:lnL>
                    <a:lnR>
                      <a:noFill/>
                    </a:lnR>
                    <a:lnT>
                      <a:noFill/>
                    </a:lnT>
                    <a:lnB>
                      <a:noFill/>
                    </a:lnB>
                  </a:tcPr>
                </a:tc>
                <a:tc>
                  <a:txBody>
                    <a:bodyPr/>
                    <a:lstStyle/>
                    <a:p>
                      <a:pPr algn="r" fontAlgn="b"/>
                      <a:r>
                        <a:rPr lang="en-AU" sz="1100" b="0" i="0" u="none" strike="noStrike">
                          <a:solidFill>
                            <a:srgbClr val="FF0000"/>
                          </a:solidFill>
                          <a:effectLst/>
                          <a:latin typeface="Calibri" panose="020F0502020204030204" pitchFamily="34" charset="0"/>
                        </a:rPr>
                        <a:t>8.88%</a:t>
                      </a:r>
                    </a:p>
                  </a:txBody>
                  <a:tcPr marL="9525" marR="9525" marT="9525" marB="0" anchor="b">
                    <a:lnL>
                      <a:noFill/>
                    </a:lnL>
                    <a:lnR>
                      <a:noFill/>
                    </a:lnR>
                    <a:lnT>
                      <a:noFill/>
                    </a:lnT>
                    <a:lnB>
                      <a:noFill/>
                    </a:lnB>
                  </a:tcPr>
                </a:tc>
                <a:extLst>
                  <a:ext uri="{0D108BD9-81ED-4DB2-BD59-A6C34878D82A}">
                    <a16:rowId xmlns:a16="http://schemas.microsoft.com/office/drawing/2014/main" val="3134558635"/>
                  </a:ext>
                </a:extLst>
              </a:tr>
              <a:tr h="194855">
                <a:tc>
                  <a:txBody>
                    <a:bodyPr/>
                    <a:lstStyle/>
                    <a:p>
                      <a:pPr algn="l" fontAlgn="b"/>
                      <a:r>
                        <a:rPr lang="en-AU" sz="1100" b="0" i="0" u="none" strike="noStrike">
                          <a:solidFill>
                            <a:srgbClr val="000000"/>
                          </a:solidFill>
                          <a:effectLst/>
                          <a:latin typeface="Calibri" panose="020F0502020204030204" pitchFamily="34" charset="0"/>
                        </a:rPr>
                        <a:t>30-34</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158253</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168415</a:t>
                      </a:r>
                    </a:p>
                  </a:txBody>
                  <a:tcPr marL="9525" marR="9525" marT="9525" marB="0" anchor="b">
                    <a:lnL>
                      <a:noFill/>
                    </a:lnL>
                    <a:lnR>
                      <a:noFill/>
                    </a:lnR>
                    <a:lnT>
                      <a:noFill/>
                    </a:lnT>
                    <a:lnB>
                      <a:noFill/>
                    </a:lnB>
                  </a:tcPr>
                </a:tc>
                <a:tc>
                  <a:txBody>
                    <a:bodyPr/>
                    <a:lstStyle/>
                    <a:p>
                      <a:pPr algn="r" fontAlgn="b"/>
                      <a:r>
                        <a:rPr lang="en-AU" sz="1100" b="0" i="0" u="none" strike="noStrike">
                          <a:solidFill>
                            <a:srgbClr val="FF0000"/>
                          </a:solidFill>
                          <a:effectLst/>
                          <a:latin typeface="Calibri" panose="020F0502020204030204" pitchFamily="34" charset="0"/>
                        </a:rPr>
                        <a:t>6.42%</a:t>
                      </a:r>
                    </a:p>
                  </a:txBody>
                  <a:tcPr marL="9525" marR="9525" marT="9525" marB="0" anchor="b">
                    <a:lnL>
                      <a:noFill/>
                    </a:lnL>
                    <a:lnR>
                      <a:noFill/>
                    </a:lnR>
                    <a:lnT>
                      <a:noFill/>
                    </a:lnT>
                    <a:lnB>
                      <a:noFill/>
                    </a:lnB>
                  </a:tcPr>
                </a:tc>
                <a:extLst>
                  <a:ext uri="{0D108BD9-81ED-4DB2-BD59-A6C34878D82A}">
                    <a16:rowId xmlns:a16="http://schemas.microsoft.com/office/drawing/2014/main" val="608857004"/>
                  </a:ext>
                </a:extLst>
              </a:tr>
              <a:tr h="194855">
                <a:tc>
                  <a:txBody>
                    <a:bodyPr/>
                    <a:lstStyle/>
                    <a:p>
                      <a:pPr algn="l" fontAlgn="b"/>
                      <a:r>
                        <a:rPr lang="en-AU" sz="1100" b="0" i="0" u="none" strike="noStrike">
                          <a:solidFill>
                            <a:srgbClr val="000000"/>
                          </a:solidFill>
                          <a:effectLst/>
                          <a:latin typeface="Calibri" panose="020F0502020204030204" pitchFamily="34" charset="0"/>
                        </a:rPr>
                        <a:t>35-39</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153525</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162416</a:t>
                      </a:r>
                    </a:p>
                  </a:txBody>
                  <a:tcPr marL="9525" marR="9525" marT="9525" marB="0" anchor="b">
                    <a:lnL>
                      <a:noFill/>
                    </a:lnL>
                    <a:lnR>
                      <a:noFill/>
                    </a:lnR>
                    <a:lnT>
                      <a:noFill/>
                    </a:lnT>
                    <a:lnB>
                      <a:noFill/>
                    </a:lnB>
                  </a:tcPr>
                </a:tc>
                <a:tc>
                  <a:txBody>
                    <a:bodyPr/>
                    <a:lstStyle/>
                    <a:p>
                      <a:pPr algn="r" fontAlgn="b"/>
                      <a:r>
                        <a:rPr lang="en-AU" sz="1100" b="0" i="0" u="none" strike="noStrike">
                          <a:solidFill>
                            <a:srgbClr val="FF0000"/>
                          </a:solidFill>
                          <a:effectLst/>
                          <a:latin typeface="Calibri" panose="020F0502020204030204" pitchFamily="34" charset="0"/>
                        </a:rPr>
                        <a:t>5.79%</a:t>
                      </a:r>
                    </a:p>
                  </a:txBody>
                  <a:tcPr marL="9525" marR="9525" marT="9525" marB="0" anchor="b">
                    <a:lnL>
                      <a:noFill/>
                    </a:lnL>
                    <a:lnR>
                      <a:noFill/>
                    </a:lnR>
                    <a:lnT>
                      <a:noFill/>
                    </a:lnT>
                    <a:lnB>
                      <a:noFill/>
                    </a:lnB>
                  </a:tcPr>
                </a:tc>
                <a:extLst>
                  <a:ext uri="{0D108BD9-81ED-4DB2-BD59-A6C34878D82A}">
                    <a16:rowId xmlns:a16="http://schemas.microsoft.com/office/drawing/2014/main" val="379634398"/>
                  </a:ext>
                </a:extLst>
              </a:tr>
              <a:tr h="194855">
                <a:tc>
                  <a:txBody>
                    <a:bodyPr/>
                    <a:lstStyle/>
                    <a:p>
                      <a:pPr algn="l" fontAlgn="b"/>
                      <a:r>
                        <a:rPr lang="en-AU" sz="1100" b="0" i="0" u="none" strike="noStrike">
                          <a:solidFill>
                            <a:srgbClr val="000000"/>
                          </a:solidFill>
                          <a:effectLst/>
                          <a:latin typeface="Calibri" panose="020F0502020204030204" pitchFamily="34" charset="0"/>
                        </a:rPr>
                        <a:t>40-44</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167856</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164446</a:t>
                      </a:r>
                    </a:p>
                  </a:txBody>
                  <a:tcPr marL="9525" marR="9525" marT="9525" marB="0" anchor="b">
                    <a:lnL>
                      <a:noFill/>
                    </a:lnL>
                    <a:lnR>
                      <a:noFill/>
                    </a:lnR>
                    <a:lnT>
                      <a:noFill/>
                    </a:lnT>
                    <a:lnB>
                      <a:noFill/>
                    </a:lnB>
                  </a:tcPr>
                </a:tc>
                <a:tc>
                  <a:txBody>
                    <a:bodyPr/>
                    <a:lstStyle/>
                    <a:p>
                      <a:pPr algn="r" fontAlgn="b"/>
                      <a:r>
                        <a:rPr lang="en-AU" sz="1100" b="0" i="0" u="none" strike="noStrike">
                          <a:solidFill>
                            <a:srgbClr val="70AD47"/>
                          </a:solidFill>
                          <a:effectLst/>
                          <a:latin typeface="Calibri" panose="020F0502020204030204" pitchFamily="34" charset="0"/>
                        </a:rPr>
                        <a:t>-2.03%</a:t>
                      </a:r>
                    </a:p>
                  </a:txBody>
                  <a:tcPr marL="9525" marR="9525" marT="9525" marB="0" anchor="b">
                    <a:lnL>
                      <a:noFill/>
                    </a:lnL>
                    <a:lnR>
                      <a:noFill/>
                    </a:lnR>
                    <a:lnT>
                      <a:noFill/>
                    </a:lnT>
                    <a:lnB>
                      <a:noFill/>
                    </a:lnB>
                  </a:tcPr>
                </a:tc>
                <a:extLst>
                  <a:ext uri="{0D108BD9-81ED-4DB2-BD59-A6C34878D82A}">
                    <a16:rowId xmlns:a16="http://schemas.microsoft.com/office/drawing/2014/main" val="2150323340"/>
                  </a:ext>
                </a:extLst>
              </a:tr>
              <a:tr h="194855">
                <a:tc>
                  <a:txBody>
                    <a:bodyPr/>
                    <a:lstStyle/>
                    <a:p>
                      <a:pPr algn="l" fontAlgn="b"/>
                      <a:r>
                        <a:rPr lang="en-AU" sz="1100" b="0" i="0" u="none" strike="noStrike">
                          <a:solidFill>
                            <a:srgbClr val="000000"/>
                          </a:solidFill>
                          <a:effectLst/>
                          <a:latin typeface="Calibri" panose="020F0502020204030204" pitchFamily="34" charset="0"/>
                        </a:rPr>
                        <a:t>45-49</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165224</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166173</a:t>
                      </a:r>
                    </a:p>
                  </a:txBody>
                  <a:tcPr marL="9525" marR="9525" marT="9525" marB="0" anchor="b">
                    <a:lnL>
                      <a:noFill/>
                    </a:lnL>
                    <a:lnR>
                      <a:noFill/>
                    </a:lnR>
                    <a:lnT>
                      <a:noFill/>
                    </a:lnT>
                    <a:lnB>
                      <a:noFill/>
                    </a:lnB>
                  </a:tcPr>
                </a:tc>
                <a:tc>
                  <a:txBody>
                    <a:bodyPr/>
                    <a:lstStyle/>
                    <a:p>
                      <a:pPr algn="r" fontAlgn="b"/>
                      <a:r>
                        <a:rPr lang="en-AU" sz="1100" b="0" i="0" u="none" strike="noStrike">
                          <a:solidFill>
                            <a:srgbClr val="FF0000"/>
                          </a:solidFill>
                          <a:effectLst/>
                          <a:latin typeface="Calibri" panose="020F0502020204030204" pitchFamily="34" charset="0"/>
                        </a:rPr>
                        <a:t>0.57%</a:t>
                      </a:r>
                    </a:p>
                  </a:txBody>
                  <a:tcPr marL="9525" marR="9525" marT="9525" marB="0" anchor="b">
                    <a:lnL>
                      <a:noFill/>
                    </a:lnL>
                    <a:lnR>
                      <a:noFill/>
                    </a:lnR>
                    <a:lnT>
                      <a:noFill/>
                    </a:lnT>
                    <a:lnB>
                      <a:noFill/>
                    </a:lnB>
                  </a:tcPr>
                </a:tc>
                <a:extLst>
                  <a:ext uri="{0D108BD9-81ED-4DB2-BD59-A6C34878D82A}">
                    <a16:rowId xmlns:a16="http://schemas.microsoft.com/office/drawing/2014/main" val="771854772"/>
                  </a:ext>
                </a:extLst>
              </a:tr>
              <a:tr h="194855">
                <a:tc>
                  <a:txBody>
                    <a:bodyPr/>
                    <a:lstStyle/>
                    <a:p>
                      <a:pPr algn="l" fontAlgn="b"/>
                      <a:r>
                        <a:rPr lang="en-AU" sz="1100" b="0" i="0" u="none" strike="noStrike">
                          <a:solidFill>
                            <a:srgbClr val="000000"/>
                          </a:solidFill>
                          <a:effectLst/>
                          <a:latin typeface="Calibri" panose="020F0502020204030204" pitchFamily="34" charset="0"/>
                        </a:rPr>
                        <a:t>50-54</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163773</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169279</a:t>
                      </a:r>
                    </a:p>
                  </a:txBody>
                  <a:tcPr marL="9525" marR="9525" marT="9525" marB="0" anchor="b">
                    <a:lnL>
                      <a:noFill/>
                    </a:lnL>
                    <a:lnR>
                      <a:noFill/>
                    </a:lnR>
                    <a:lnT>
                      <a:noFill/>
                    </a:lnT>
                    <a:lnB>
                      <a:noFill/>
                    </a:lnB>
                  </a:tcPr>
                </a:tc>
                <a:tc>
                  <a:txBody>
                    <a:bodyPr/>
                    <a:lstStyle/>
                    <a:p>
                      <a:pPr algn="r" fontAlgn="b"/>
                      <a:r>
                        <a:rPr lang="en-AU" sz="1100" b="0" i="0" u="none" strike="noStrike">
                          <a:solidFill>
                            <a:srgbClr val="FF0000"/>
                          </a:solidFill>
                          <a:effectLst/>
                          <a:latin typeface="Calibri" panose="020F0502020204030204" pitchFamily="34" charset="0"/>
                        </a:rPr>
                        <a:t>3.36%</a:t>
                      </a:r>
                    </a:p>
                  </a:txBody>
                  <a:tcPr marL="9525" marR="9525" marT="9525" marB="0" anchor="b">
                    <a:lnL>
                      <a:noFill/>
                    </a:lnL>
                    <a:lnR>
                      <a:noFill/>
                    </a:lnR>
                    <a:lnT>
                      <a:noFill/>
                    </a:lnT>
                    <a:lnB>
                      <a:noFill/>
                    </a:lnB>
                  </a:tcPr>
                </a:tc>
                <a:extLst>
                  <a:ext uri="{0D108BD9-81ED-4DB2-BD59-A6C34878D82A}">
                    <a16:rowId xmlns:a16="http://schemas.microsoft.com/office/drawing/2014/main" val="283146679"/>
                  </a:ext>
                </a:extLst>
              </a:tr>
              <a:tr h="194855">
                <a:tc>
                  <a:txBody>
                    <a:bodyPr/>
                    <a:lstStyle/>
                    <a:p>
                      <a:pPr algn="l" fontAlgn="b"/>
                      <a:r>
                        <a:rPr lang="en-AU" sz="1100" b="0" i="0" u="none" strike="noStrike">
                          <a:solidFill>
                            <a:srgbClr val="000000"/>
                          </a:solidFill>
                          <a:effectLst/>
                          <a:latin typeface="Calibri" panose="020F0502020204030204" pitchFamily="34" charset="0"/>
                        </a:rPr>
                        <a:t>55-59</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153024</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160356</a:t>
                      </a:r>
                    </a:p>
                  </a:txBody>
                  <a:tcPr marL="9525" marR="9525" marT="9525" marB="0" anchor="b">
                    <a:lnL>
                      <a:noFill/>
                    </a:lnL>
                    <a:lnR>
                      <a:noFill/>
                    </a:lnR>
                    <a:lnT>
                      <a:noFill/>
                    </a:lnT>
                    <a:lnB>
                      <a:noFill/>
                    </a:lnB>
                  </a:tcPr>
                </a:tc>
                <a:tc>
                  <a:txBody>
                    <a:bodyPr/>
                    <a:lstStyle/>
                    <a:p>
                      <a:pPr algn="r" fontAlgn="b"/>
                      <a:r>
                        <a:rPr lang="en-AU" sz="1100" b="0" i="0" u="none" strike="noStrike">
                          <a:solidFill>
                            <a:srgbClr val="FF0000"/>
                          </a:solidFill>
                          <a:effectLst/>
                          <a:latin typeface="Calibri" panose="020F0502020204030204" pitchFamily="34" charset="0"/>
                        </a:rPr>
                        <a:t>4.79%</a:t>
                      </a:r>
                    </a:p>
                  </a:txBody>
                  <a:tcPr marL="9525" marR="9525" marT="9525" marB="0" anchor="b">
                    <a:lnL>
                      <a:noFill/>
                    </a:lnL>
                    <a:lnR>
                      <a:noFill/>
                    </a:lnR>
                    <a:lnT>
                      <a:noFill/>
                    </a:lnT>
                    <a:lnB>
                      <a:noFill/>
                    </a:lnB>
                  </a:tcPr>
                </a:tc>
                <a:extLst>
                  <a:ext uri="{0D108BD9-81ED-4DB2-BD59-A6C34878D82A}">
                    <a16:rowId xmlns:a16="http://schemas.microsoft.com/office/drawing/2014/main" val="3113504051"/>
                  </a:ext>
                </a:extLst>
              </a:tr>
              <a:tr h="194855">
                <a:tc>
                  <a:txBody>
                    <a:bodyPr/>
                    <a:lstStyle/>
                    <a:p>
                      <a:pPr algn="l" fontAlgn="b"/>
                      <a:r>
                        <a:rPr lang="en-AU" sz="1100" b="0" i="0" u="none" strike="noStrike">
                          <a:solidFill>
                            <a:srgbClr val="000000"/>
                          </a:solidFill>
                          <a:effectLst/>
                          <a:latin typeface="Calibri" panose="020F0502020204030204" pitchFamily="34" charset="0"/>
                        </a:rPr>
                        <a:t>60-64</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138351</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146661</a:t>
                      </a:r>
                    </a:p>
                  </a:txBody>
                  <a:tcPr marL="9525" marR="9525" marT="9525" marB="0" anchor="b">
                    <a:lnL>
                      <a:noFill/>
                    </a:lnL>
                    <a:lnR>
                      <a:noFill/>
                    </a:lnR>
                    <a:lnT>
                      <a:noFill/>
                    </a:lnT>
                    <a:lnB>
                      <a:noFill/>
                    </a:lnB>
                  </a:tcPr>
                </a:tc>
                <a:tc>
                  <a:txBody>
                    <a:bodyPr/>
                    <a:lstStyle/>
                    <a:p>
                      <a:pPr algn="r" fontAlgn="b"/>
                      <a:r>
                        <a:rPr lang="en-AU" sz="1100" b="0" i="0" u="none" strike="noStrike">
                          <a:solidFill>
                            <a:srgbClr val="FF0000"/>
                          </a:solidFill>
                          <a:effectLst/>
                          <a:latin typeface="Calibri" panose="020F0502020204030204" pitchFamily="34" charset="0"/>
                        </a:rPr>
                        <a:t>6.01%</a:t>
                      </a:r>
                    </a:p>
                  </a:txBody>
                  <a:tcPr marL="9525" marR="9525" marT="9525" marB="0" anchor="b">
                    <a:lnL>
                      <a:noFill/>
                    </a:lnL>
                    <a:lnR>
                      <a:noFill/>
                    </a:lnR>
                    <a:lnT>
                      <a:noFill/>
                    </a:lnT>
                    <a:lnB>
                      <a:noFill/>
                    </a:lnB>
                  </a:tcPr>
                </a:tc>
                <a:extLst>
                  <a:ext uri="{0D108BD9-81ED-4DB2-BD59-A6C34878D82A}">
                    <a16:rowId xmlns:a16="http://schemas.microsoft.com/office/drawing/2014/main" val="240709165"/>
                  </a:ext>
                </a:extLst>
              </a:tr>
              <a:tr h="194855">
                <a:tc>
                  <a:txBody>
                    <a:bodyPr/>
                    <a:lstStyle/>
                    <a:p>
                      <a:pPr algn="l" fontAlgn="b"/>
                      <a:r>
                        <a:rPr lang="en-AU" sz="1100" b="0" i="0" u="none" strike="noStrike">
                          <a:solidFill>
                            <a:srgbClr val="000000"/>
                          </a:solidFill>
                          <a:effectLst/>
                          <a:latin typeface="Calibri" panose="020F0502020204030204" pitchFamily="34" charset="0"/>
                        </a:rPr>
                        <a:t>65+</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293421</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341222</a:t>
                      </a:r>
                    </a:p>
                  </a:txBody>
                  <a:tcPr marL="9525" marR="9525" marT="9525" marB="0" anchor="b">
                    <a:lnL>
                      <a:noFill/>
                    </a:lnL>
                    <a:lnR>
                      <a:noFill/>
                    </a:lnR>
                    <a:lnT>
                      <a:noFill/>
                    </a:lnT>
                    <a:lnB>
                      <a:noFill/>
                    </a:lnB>
                  </a:tcPr>
                </a:tc>
                <a:tc>
                  <a:txBody>
                    <a:bodyPr/>
                    <a:lstStyle/>
                    <a:p>
                      <a:pPr algn="r" fontAlgn="b"/>
                      <a:r>
                        <a:rPr lang="en-AU" sz="1100" b="0" i="0" u="none" strike="noStrike" dirty="0">
                          <a:solidFill>
                            <a:srgbClr val="FF0000"/>
                          </a:solidFill>
                          <a:effectLst/>
                          <a:latin typeface="Calibri" panose="020F0502020204030204" pitchFamily="34" charset="0"/>
                        </a:rPr>
                        <a:t>16.29%</a:t>
                      </a:r>
                    </a:p>
                  </a:txBody>
                  <a:tcPr marL="9525" marR="9525" marT="9525" marB="0" anchor="b">
                    <a:lnL>
                      <a:noFill/>
                    </a:lnL>
                    <a:lnR>
                      <a:noFill/>
                    </a:lnR>
                    <a:lnT>
                      <a:noFill/>
                    </a:lnT>
                    <a:lnB>
                      <a:noFill/>
                    </a:lnB>
                  </a:tcPr>
                </a:tc>
                <a:extLst>
                  <a:ext uri="{0D108BD9-81ED-4DB2-BD59-A6C34878D82A}">
                    <a16:rowId xmlns:a16="http://schemas.microsoft.com/office/drawing/2014/main" val="2391587564"/>
                  </a:ext>
                </a:extLst>
              </a:tr>
            </a:tbl>
          </a:graphicData>
        </a:graphic>
      </p:graphicFrame>
      <p:graphicFrame>
        <p:nvGraphicFramePr>
          <p:cNvPr id="2" name="Table 1"/>
          <p:cNvGraphicFramePr>
            <a:graphicFrameLocks noGrp="1"/>
          </p:cNvGraphicFramePr>
          <p:nvPr>
            <p:extLst>
              <p:ext uri="{D42A27DB-BD31-4B8C-83A1-F6EECF244321}">
                <p14:modId xmlns:p14="http://schemas.microsoft.com/office/powerpoint/2010/main" val="3472276263"/>
              </p:ext>
            </p:extLst>
          </p:nvPr>
        </p:nvGraphicFramePr>
        <p:xfrm>
          <a:off x="6331675" y="2090045"/>
          <a:ext cx="2724694" cy="2521142"/>
        </p:xfrm>
        <a:graphic>
          <a:graphicData uri="http://schemas.openxmlformats.org/drawingml/2006/table">
            <a:tbl>
              <a:tblPr/>
              <a:tblGrid>
                <a:gridCol w="743098">
                  <a:extLst>
                    <a:ext uri="{9D8B030D-6E8A-4147-A177-3AD203B41FA5}">
                      <a16:colId xmlns:a16="http://schemas.microsoft.com/office/drawing/2014/main" val="1885337773"/>
                    </a:ext>
                  </a:extLst>
                </a:gridCol>
                <a:gridCol w="660532">
                  <a:extLst>
                    <a:ext uri="{9D8B030D-6E8A-4147-A177-3AD203B41FA5}">
                      <a16:colId xmlns:a16="http://schemas.microsoft.com/office/drawing/2014/main" val="1319734467"/>
                    </a:ext>
                  </a:extLst>
                </a:gridCol>
                <a:gridCol w="660532">
                  <a:extLst>
                    <a:ext uri="{9D8B030D-6E8A-4147-A177-3AD203B41FA5}">
                      <a16:colId xmlns:a16="http://schemas.microsoft.com/office/drawing/2014/main" val="1506959636"/>
                    </a:ext>
                  </a:extLst>
                </a:gridCol>
                <a:gridCol w="660532">
                  <a:extLst>
                    <a:ext uri="{9D8B030D-6E8A-4147-A177-3AD203B41FA5}">
                      <a16:colId xmlns:a16="http://schemas.microsoft.com/office/drawing/2014/main" val="741999468"/>
                    </a:ext>
                  </a:extLst>
                </a:gridCol>
              </a:tblGrid>
              <a:tr h="193934">
                <a:tc>
                  <a:txBody>
                    <a:bodyPr/>
                    <a:lstStyle/>
                    <a:p>
                      <a:pPr algn="l" fontAlgn="b"/>
                      <a:r>
                        <a:rPr lang="en-AU" sz="1100" b="0" i="0" u="none" strike="noStrike">
                          <a:solidFill>
                            <a:srgbClr val="000000"/>
                          </a:solidFill>
                          <a:effectLst/>
                          <a:latin typeface="Calibri" panose="020F0502020204030204" pitchFamily="34" charset="0"/>
                        </a:rPr>
                        <a:t>Age Group</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2013</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2015</a:t>
                      </a:r>
                    </a:p>
                  </a:txBody>
                  <a:tcPr marL="9525" marR="9525" marT="9525" marB="0" anchor="b">
                    <a:lnL>
                      <a:noFill/>
                    </a:lnL>
                    <a:lnR>
                      <a:noFill/>
                    </a:lnR>
                    <a:lnT>
                      <a:noFill/>
                    </a:lnT>
                    <a:lnB>
                      <a:noFill/>
                    </a:lnB>
                  </a:tcPr>
                </a:tc>
                <a:tc>
                  <a:txBody>
                    <a:bodyPr/>
                    <a:lstStyle/>
                    <a:p>
                      <a:pPr algn="l" fontAlgn="b"/>
                      <a:endParaRPr lang="en-AU"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82018629"/>
                  </a:ext>
                </a:extLst>
              </a:tr>
              <a:tr h="193934">
                <a:tc>
                  <a:txBody>
                    <a:bodyPr/>
                    <a:lstStyle/>
                    <a:p>
                      <a:pPr algn="l" fontAlgn="b"/>
                      <a:r>
                        <a:rPr lang="en-AU" sz="1100" b="0" i="0" u="none" strike="noStrike">
                          <a:solidFill>
                            <a:srgbClr val="000000"/>
                          </a:solidFill>
                          <a:effectLst/>
                          <a:latin typeface="Calibri" panose="020F0502020204030204" pitchFamily="34" charset="0"/>
                        </a:rPr>
                        <a:t>15-19</a:t>
                      </a:r>
                    </a:p>
                  </a:txBody>
                  <a:tcPr marL="9525" marR="9525" marT="9525" marB="0" anchor="b">
                    <a:lnL>
                      <a:noFill/>
                    </a:lnL>
                    <a:lnR>
                      <a:noFill/>
                    </a:lnR>
                    <a:lnT>
                      <a:noFill/>
                    </a:lnT>
                    <a:lnB>
                      <a:noFill/>
                    </a:lnB>
                  </a:tcPr>
                </a:tc>
                <a:tc>
                  <a:txBody>
                    <a:bodyPr/>
                    <a:lstStyle/>
                    <a:p>
                      <a:pPr algn="r" fontAlgn="b"/>
                      <a:r>
                        <a:rPr lang="en-AU" sz="1100" b="0" i="0" u="none" strike="noStrike" dirty="0">
                          <a:solidFill>
                            <a:srgbClr val="000000"/>
                          </a:solidFill>
                          <a:effectLst/>
                          <a:latin typeface="Calibri" panose="020F0502020204030204" pitchFamily="34" charset="0"/>
                        </a:rPr>
                        <a:t>769</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7799</a:t>
                      </a:r>
                    </a:p>
                  </a:txBody>
                  <a:tcPr marL="9525" marR="9525" marT="9525" marB="0" anchor="b">
                    <a:lnL>
                      <a:noFill/>
                    </a:lnL>
                    <a:lnR>
                      <a:noFill/>
                    </a:lnR>
                    <a:lnT>
                      <a:noFill/>
                    </a:lnT>
                    <a:lnB>
                      <a:noFill/>
                    </a:lnB>
                  </a:tcPr>
                </a:tc>
                <a:tc>
                  <a:txBody>
                    <a:bodyPr/>
                    <a:lstStyle/>
                    <a:p>
                      <a:pPr algn="r" fontAlgn="b"/>
                      <a:r>
                        <a:rPr lang="en-AU" sz="1100" b="0" i="0" u="none" strike="noStrike">
                          <a:solidFill>
                            <a:srgbClr val="FF0000"/>
                          </a:solidFill>
                          <a:effectLst/>
                          <a:latin typeface="Calibri" panose="020F0502020204030204" pitchFamily="34" charset="0"/>
                        </a:rPr>
                        <a:t>914.17%</a:t>
                      </a:r>
                    </a:p>
                  </a:txBody>
                  <a:tcPr marL="9525" marR="9525" marT="9525" marB="0" anchor="b">
                    <a:lnL>
                      <a:noFill/>
                    </a:lnL>
                    <a:lnR>
                      <a:noFill/>
                    </a:lnR>
                    <a:lnT>
                      <a:noFill/>
                    </a:lnT>
                    <a:lnB>
                      <a:noFill/>
                    </a:lnB>
                  </a:tcPr>
                </a:tc>
                <a:extLst>
                  <a:ext uri="{0D108BD9-81ED-4DB2-BD59-A6C34878D82A}">
                    <a16:rowId xmlns:a16="http://schemas.microsoft.com/office/drawing/2014/main" val="924939832"/>
                  </a:ext>
                </a:extLst>
              </a:tr>
              <a:tr h="193934">
                <a:tc>
                  <a:txBody>
                    <a:bodyPr/>
                    <a:lstStyle/>
                    <a:p>
                      <a:pPr algn="l" fontAlgn="b"/>
                      <a:r>
                        <a:rPr lang="en-AU" sz="1100" b="0" i="0" u="none" strike="noStrike">
                          <a:solidFill>
                            <a:srgbClr val="000000"/>
                          </a:solidFill>
                          <a:effectLst/>
                          <a:latin typeface="Calibri" panose="020F0502020204030204" pitchFamily="34" charset="0"/>
                        </a:rPr>
                        <a:t>20-24</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17478</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36090</a:t>
                      </a:r>
                    </a:p>
                  </a:txBody>
                  <a:tcPr marL="9525" marR="9525" marT="9525" marB="0" anchor="b">
                    <a:lnL>
                      <a:noFill/>
                    </a:lnL>
                    <a:lnR>
                      <a:noFill/>
                    </a:lnR>
                    <a:lnT>
                      <a:noFill/>
                    </a:lnT>
                    <a:lnB>
                      <a:noFill/>
                    </a:lnB>
                  </a:tcPr>
                </a:tc>
                <a:tc>
                  <a:txBody>
                    <a:bodyPr/>
                    <a:lstStyle/>
                    <a:p>
                      <a:pPr algn="r" fontAlgn="b"/>
                      <a:r>
                        <a:rPr lang="en-AU" sz="1100" b="0" i="0" u="none" strike="noStrike">
                          <a:solidFill>
                            <a:srgbClr val="FF0000"/>
                          </a:solidFill>
                          <a:effectLst/>
                          <a:latin typeface="Calibri" panose="020F0502020204030204" pitchFamily="34" charset="0"/>
                        </a:rPr>
                        <a:t>106.49%</a:t>
                      </a:r>
                    </a:p>
                  </a:txBody>
                  <a:tcPr marL="9525" marR="9525" marT="9525" marB="0" anchor="b">
                    <a:lnL>
                      <a:noFill/>
                    </a:lnL>
                    <a:lnR>
                      <a:noFill/>
                    </a:lnR>
                    <a:lnT>
                      <a:noFill/>
                    </a:lnT>
                    <a:lnB>
                      <a:noFill/>
                    </a:lnB>
                  </a:tcPr>
                </a:tc>
                <a:extLst>
                  <a:ext uri="{0D108BD9-81ED-4DB2-BD59-A6C34878D82A}">
                    <a16:rowId xmlns:a16="http://schemas.microsoft.com/office/drawing/2014/main" val="4010851524"/>
                  </a:ext>
                </a:extLst>
              </a:tr>
              <a:tr h="193934">
                <a:tc>
                  <a:txBody>
                    <a:bodyPr/>
                    <a:lstStyle/>
                    <a:p>
                      <a:pPr algn="l" fontAlgn="b"/>
                      <a:r>
                        <a:rPr lang="en-AU" sz="1100" b="0" i="0" u="none" strike="noStrike">
                          <a:solidFill>
                            <a:srgbClr val="000000"/>
                          </a:solidFill>
                          <a:effectLst/>
                          <a:latin typeface="Calibri" panose="020F0502020204030204" pitchFamily="34" charset="0"/>
                        </a:rPr>
                        <a:t>25-29</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24046</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36728</a:t>
                      </a:r>
                    </a:p>
                  </a:txBody>
                  <a:tcPr marL="9525" marR="9525" marT="9525" marB="0" anchor="b">
                    <a:lnL>
                      <a:noFill/>
                    </a:lnL>
                    <a:lnR>
                      <a:noFill/>
                    </a:lnR>
                    <a:lnT>
                      <a:noFill/>
                    </a:lnT>
                    <a:lnB>
                      <a:noFill/>
                    </a:lnB>
                  </a:tcPr>
                </a:tc>
                <a:tc>
                  <a:txBody>
                    <a:bodyPr/>
                    <a:lstStyle/>
                    <a:p>
                      <a:pPr algn="r" fontAlgn="b"/>
                      <a:r>
                        <a:rPr lang="en-AU" sz="1100" b="0" i="0" u="none" strike="noStrike">
                          <a:solidFill>
                            <a:srgbClr val="FF0000"/>
                          </a:solidFill>
                          <a:effectLst/>
                          <a:latin typeface="Calibri" panose="020F0502020204030204" pitchFamily="34" charset="0"/>
                        </a:rPr>
                        <a:t>52.74%</a:t>
                      </a:r>
                    </a:p>
                  </a:txBody>
                  <a:tcPr marL="9525" marR="9525" marT="9525" marB="0" anchor="b">
                    <a:lnL>
                      <a:noFill/>
                    </a:lnL>
                    <a:lnR>
                      <a:noFill/>
                    </a:lnR>
                    <a:lnT>
                      <a:noFill/>
                    </a:lnT>
                    <a:lnB>
                      <a:noFill/>
                    </a:lnB>
                  </a:tcPr>
                </a:tc>
                <a:extLst>
                  <a:ext uri="{0D108BD9-81ED-4DB2-BD59-A6C34878D82A}">
                    <a16:rowId xmlns:a16="http://schemas.microsoft.com/office/drawing/2014/main" val="2000872056"/>
                  </a:ext>
                </a:extLst>
              </a:tr>
              <a:tr h="193934">
                <a:tc>
                  <a:txBody>
                    <a:bodyPr/>
                    <a:lstStyle/>
                    <a:p>
                      <a:pPr algn="l" fontAlgn="b"/>
                      <a:r>
                        <a:rPr lang="en-AU" sz="1100" b="0" i="0" u="none" strike="noStrike">
                          <a:solidFill>
                            <a:srgbClr val="000000"/>
                          </a:solidFill>
                          <a:effectLst/>
                          <a:latin typeface="Calibri" panose="020F0502020204030204" pitchFamily="34" charset="0"/>
                        </a:rPr>
                        <a:t>30-34</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20394</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29414</a:t>
                      </a:r>
                    </a:p>
                  </a:txBody>
                  <a:tcPr marL="9525" marR="9525" marT="9525" marB="0" anchor="b">
                    <a:lnL>
                      <a:noFill/>
                    </a:lnL>
                    <a:lnR>
                      <a:noFill/>
                    </a:lnR>
                    <a:lnT>
                      <a:noFill/>
                    </a:lnT>
                    <a:lnB>
                      <a:noFill/>
                    </a:lnB>
                  </a:tcPr>
                </a:tc>
                <a:tc>
                  <a:txBody>
                    <a:bodyPr/>
                    <a:lstStyle/>
                    <a:p>
                      <a:pPr algn="r" fontAlgn="b"/>
                      <a:r>
                        <a:rPr lang="en-AU" sz="1100" b="0" i="0" u="none" strike="noStrike">
                          <a:solidFill>
                            <a:srgbClr val="FF0000"/>
                          </a:solidFill>
                          <a:effectLst/>
                          <a:latin typeface="Calibri" panose="020F0502020204030204" pitchFamily="34" charset="0"/>
                        </a:rPr>
                        <a:t>44.23%</a:t>
                      </a:r>
                    </a:p>
                  </a:txBody>
                  <a:tcPr marL="9525" marR="9525" marT="9525" marB="0" anchor="b">
                    <a:lnL>
                      <a:noFill/>
                    </a:lnL>
                    <a:lnR>
                      <a:noFill/>
                    </a:lnR>
                    <a:lnT>
                      <a:noFill/>
                    </a:lnT>
                    <a:lnB>
                      <a:noFill/>
                    </a:lnB>
                  </a:tcPr>
                </a:tc>
                <a:extLst>
                  <a:ext uri="{0D108BD9-81ED-4DB2-BD59-A6C34878D82A}">
                    <a16:rowId xmlns:a16="http://schemas.microsoft.com/office/drawing/2014/main" val="1150328200"/>
                  </a:ext>
                </a:extLst>
              </a:tr>
              <a:tr h="193934">
                <a:tc>
                  <a:txBody>
                    <a:bodyPr/>
                    <a:lstStyle/>
                    <a:p>
                      <a:pPr algn="l" fontAlgn="b"/>
                      <a:r>
                        <a:rPr lang="en-AU" sz="1100" b="0" i="0" u="none" strike="noStrike">
                          <a:solidFill>
                            <a:srgbClr val="000000"/>
                          </a:solidFill>
                          <a:effectLst/>
                          <a:latin typeface="Calibri" panose="020F0502020204030204" pitchFamily="34" charset="0"/>
                        </a:rPr>
                        <a:t>35-39</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16496</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23745</a:t>
                      </a:r>
                    </a:p>
                  </a:txBody>
                  <a:tcPr marL="9525" marR="9525" marT="9525" marB="0" anchor="b">
                    <a:lnL>
                      <a:noFill/>
                    </a:lnL>
                    <a:lnR>
                      <a:noFill/>
                    </a:lnR>
                    <a:lnT>
                      <a:noFill/>
                    </a:lnT>
                    <a:lnB>
                      <a:noFill/>
                    </a:lnB>
                  </a:tcPr>
                </a:tc>
                <a:tc>
                  <a:txBody>
                    <a:bodyPr/>
                    <a:lstStyle/>
                    <a:p>
                      <a:pPr algn="r" fontAlgn="b"/>
                      <a:r>
                        <a:rPr lang="en-AU" sz="1100" b="0" i="0" u="none" strike="noStrike">
                          <a:solidFill>
                            <a:srgbClr val="FF0000"/>
                          </a:solidFill>
                          <a:effectLst/>
                          <a:latin typeface="Calibri" panose="020F0502020204030204" pitchFamily="34" charset="0"/>
                        </a:rPr>
                        <a:t>43.94%</a:t>
                      </a:r>
                    </a:p>
                  </a:txBody>
                  <a:tcPr marL="9525" marR="9525" marT="9525" marB="0" anchor="b">
                    <a:lnL>
                      <a:noFill/>
                    </a:lnL>
                    <a:lnR>
                      <a:noFill/>
                    </a:lnR>
                    <a:lnT>
                      <a:noFill/>
                    </a:lnT>
                    <a:lnB>
                      <a:noFill/>
                    </a:lnB>
                  </a:tcPr>
                </a:tc>
                <a:extLst>
                  <a:ext uri="{0D108BD9-81ED-4DB2-BD59-A6C34878D82A}">
                    <a16:rowId xmlns:a16="http://schemas.microsoft.com/office/drawing/2014/main" val="2659595843"/>
                  </a:ext>
                </a:extLst>
              </a:tr>
              <a:tr h="193934">
                <a:tc>
                  <a:txBody>
                    <a:bodyPr/>
                    <a:lstStyle/>
                    <a:p>
                      <a:pPr algn="l" fontAlgn="b"/>
                      <a:r>
                        <a:rPr lang="en-AU" sz="1100" b="0" i="0" u="none" strike="noStrike">
                          <a:solidFill>
                            <a:srgbClr val="000000"/>
                          </a:solidFill>
                          <a:effectLst/>
                          <a:latin typeface="Calibri" panose="020F0502020204030204" pitchFamily="34" charset="0"/>
                        </a:rPr>
                        <a:t>40-44</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13786</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19106</a:t>
                      </a:r>
                    </a:p>
                  </a:txBody>
                  <a:tcPr marL="9525" marR="9525" marT="9525" marB="0" anchor="b">
                    <a:lnL>
                      <a:noFill/>
                    </a:lnL>
                    <a:lnR>
                      <a:noFill/>
                    </a:lnR>
                    <a:lnT>
                      <a:noFill/>
                    </a:lnT>
                    <a:lnB>
                      <a:noFill/>
                    </a:lnB>
                  </a:tcPr>
                </a:tc>
                <a:tc>
                  <a:txBody>
                    <a:bodyPr/>
                    <a:lstStyle/>
                    <a:p>
                      <a:pPr algn="r" fontAlgn="b"/>
                      <a:r>
                        <a:rPr lang="en-AU" sz="1100" b="0" i="0" u="none" strike="noStrike">
                          <a:solidFill>
                            <a:srgbClr val="FF0000"/>
                          </a:solidFill>
                          <a:effectLst/>
                          <a:latin typeface="Calibri" panose="020F0502020204030204" pitchFamily="34" charset="0"/>
                        </a:rPr>
                        <a:t>38.59%</a:t>
                      </a:r>
                    </a:p>
                  </a:txBody>
                  <a:tcPr marL="9525" marR="9525" marT="9525" marB="0" anchor="b">
                    <a:lnL>
                      <a:noFill/>
                    </a:lnL>
                    <a:lnR>
                      <a:noFill/>
                    </a:lnR>
                    <a:lnT>
                      <a:noFill/>
                    </a:lnT>
                    <a:lnB>
                      <a:noFill/>
                    </a:lnB>
                  </a:tcPr>
                </a:tc>
                <a:extLst>
                  <a:ext uri="{0D108BD9-81ED-4DB2-BD59-A6C34878D82A}">
                    <a16:rowId xmlns:a16="http://schemas.microsoft.com/office/drawing/2014/main" val="2363653819"/>
                  </a:ext>
                </a:extLst>
              </a:tr>
              <a:tr h="193934">
                <a:tc>
                  <a:txBody>
                    <a:bodyPr/>
                    <a:lstStyle/>
                    <a:p>
                      <a:pPr algn="l" fontAlgn="b"/>
                      <a:r>
                        <a:rPr lang="en-AU" sz="1100" b="0" i="0" u="none" strike="noStrike">
                          <a:solidFill>
                            <a:srgbClr val="000000"/>
                          </a:solidFill>
                          <a:effectLst/>
                          <a:latin typeface="Calibri" panose="020F0502020204030204" pitchFamily="34" charset="0"/>
                        </a:rPr>
                        <a:t>45-49</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12472</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17569</a:t>
                      </a:r>
                    </a:p>
                  </a:txBody>
                  <a:tcPr marL="9525" marR="9525" marT="9525" marB="0" anchor="b">
                    <a:lnL>
                      <a:noFill/>
                    </a:lnL>
                    <a:lnR>
                      <a:noFill/>
                    </a:lnR>
                    <a:lnT>
                      <a:noFill/>
                    </a:lnT>
                    <a:lnB>
                      <a:noFill/>
                    </a:lnB>
                  </a:tcPr>
                </a:tc>
                <a:tc>
                  <a:txBody>
                    <a:bodyPr/>
                    <a:lstStyle/>
                    <a:p>
                      <a:pPr algn="r" fontAlgn="b"/>
                      <a:r>
                        <a:rPr lang="en-AU" sz="1100" b="0" i="0" u="none" strike="noStrike">
                          <a:solidFill>
                            <a:srgbClr val="FF0000"/>
                          </a:solidFill>
                          <a:effectLst/>
                          <a:latin typeface="Calibri" panose="020F0502020204030204" pitchFamily="34" charset="0"/>
                        </a:rPr>
                        <a:t>40.87%</a:t>
                      </a:r>
                    </a:p>
                  </a:txBody>
                  <a:tcPr marL="9525" marR="9525" marT="9525" marB="0" anchor="b">
                    <a:lnL>
                      <a:noFill/>
                    </a:lnL>
                    <a:lnR>
                      <a:noFill/>
                    </a:lnR>
                    <a:lnT>
                      <a:noFill/>
                    </a:lnT>
                    <a:lnB>
                      <a:noFill/>
                    </a:lnB>
                  </a:tcPr>
                </a:tc>
                <a:extLst>
                  <a:ext uri="{0D108BD9-81ED-4DB2-BD59-A6C34878D82A}">
                    <a16:rowId xmlns:a16="http://schemas.microsoft.com/office/drawing/2014/main" val="2335164882"/>
                  </a:ext>
                </a:extLst>
              </a:tr>
              <a:tr h="193934">
                <a:tc>
                  <a:txBody>
                    <a:bodyPr/>
                    <a:lstStyle/>
                    <a:p>
                      <a:pPr algn="l" fontAlgn="b"/>
                      <a:r>
                        <a:rPr lang="en-AU" sz="1100" b="0" i="0" u="none" strike="noStrike">
                          <a:solidFill>
                            <a:srgbClr val="000000"/>
                          </a:solidFill>
                          <a:effectLst/>
                          <a:latin typeface="Calibri" panose="020F0502020204030204" pitchFamily="34" charset="0"/>
                        </a:rPr>
                        <a:t>50-54</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10600</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14939</a:t>
                      </a:r>
                    </a:p>
                  </a:txBody>
                  <a:tcPr marL="9525" marR="9525" marT="9525" marB="0" anchor="b">
                    <a:lnL>
                      <a:noFill/>
                    </a:lnL>
                    <a:lnR>
                      <a:noFill/>
                    </a:lnR>
                    <a:lnT>
                      <a:noFill/>
                    </a:lnT>
                    <a:lnB>
                      <a:noFill/>
                    </a:lnB>
                  </a:tcPr>
                </a:tc>
                <a:tc>
                  <a:txBody>
                    <a:bodyPr/>
                    <a:lstStyle/>
                    <a:p>
                      <a:pPr algn="r" fontAlgn="b"/>
                      <a:r>
                        <a:rPr lang="en-AU" sz="1100" b="0" i="0" u="none" strike="noStrike">
                          <a:solidFill>
                            <a:srgbClr val="FF0000"/>
                          </a:solidFill>
                          <a:effectLst/>
                          <a:latin typeface="Calibri" panose="020F0502020204030204" pitchFamily="34" charset="0"/>
                        </a:rPr>
                        <a:t>40.93%</a:t>
                      </a:r>
                    </a:p>
                  </a:txBody>
                  <a:tcPr marL="9525" marR="9525" marT="9525" marB="0" anchor="b">
                    <a:lnL>
                      <a:noFill/>
                    </a:lnL>
                    <a:lnR>
                      <a:noFill/>
                    </a:lnR>
                    <a:lnT>
                      <a:noFill/>
                    </a:lnT>
                    <a:lnB>
                      <a:noFill/>
                    </a:lnB>
                  </a:tcPr>
                </a:tc>
                <a:extLst>
                  <a:ext uri="{0D108BD9-81ED-4DB2-BD59-A6C34878D82A}">
                    <a16:rowId xmlns:a16="http://schemas.microsoft.com/office/drawing/2014/main" val="399694411"/>
                  </a:ext>
                </a:extLst>
              </a:tr>
              <a:tr h="193934">
                <a:tc>
                  <a:txBody>
                    <a:bodyPr/>
                    <a:lstStyle/>
                    <a:p>
                      <a:pPr algn="l" fontAlgn="b"/>
                      <a:r>
                        <a:rPr lang="en-AU" sz="1100" b="0" i="0" u="none" strike="noStrike">
                          <a:solidFill>
                            <a:srgbClr val="000000"/>
                          </a:solidFill>
                          <a:effectLst/>
                          <a:latin typeface="Calibri" panose="020F0502020204030204" pitchFamily="34" charset="0"/>
                        </a:rPr>
                        <a:t>55-59</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8316</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11409</a:t>
                      </a:r>
                    </a:p>
                  </a:txBody>
                  <a:tcPr marL="9525" marR="9525" marT="9525" marB="0" anchor="b">
                    <a:lnL>
                      <a:noFill/>
                    </a:lnL>
                    <a:lnR>
                      <a:noFill/>
                    </a:lnR>
                    <a:lnT>
                      <a:noFill/>
                    </a:lnT>
                    <a:lnB>
                      <a:noFill/>
                    </a:lnB>
                  </a:tcPr>
                </a:tc>
                <a:tc>
                  <a:txBody>
                    <a:bodyPr/>
                    <a:lstStyle/>
                    <a:p>
                      <a:pPr algn="r" fontAlgn="b"/>
                      <a:r>
                        <a:rPr lang="en-AU" sz="1100" b="0" i="0" u="none" strike="noStrike">
                          <a:solidFill>
                            <a:srgbClr val="FF0000"/>
                          </a:solidFill>
                          <a:effectLst/>
                          <a:latin typeface="Calibri" panose="020F0502020204030204" pitchFamily="34" charset="0"/>
                        </a:rPr>
                        <a:t>37.19%</a:t>
                      </a:r>
                    </a:p>
                  </a:txBody>
                  <a:tcPr marL="9525" marR="9525" marT="9525" marB="0" anchor="b">
                    <a:lnL>
                      <a:noFill/>
                    </a:lnL>
                    <a:lnR>
                      <a:noFill/>
                    </a:lnR>
                    <a:lnT>
                      <a:noFill/>
                    </a:lnT>
                    <a:lnB>
                      <a:noFill/>
                    </a:lnB>
                  </a:tcPr>
                </a:tc>
                <a:extLst>
                  <a:ext uri="{0D108BD9-81ED-4DB2-BD59-A6C34878D82A}">
                    <a16:rowId xmlns:a16="http://schemas.microsoft.com/office/drawing/2014/main" val="4143056728"/>
                  </a:ext>
                </a:extLst>
              </a:tr>
              <a:tr h="193934">
                <a:tc>
                  <a:txBody>
                    <a:bodyPr/>
                    <a:lstStyle/>
                    <a:p>
                      <a:pPr algn="l" fontAlgn="b"/>
                      <a:r>
                        <a:rPr lang="en-AU" sz="1100" b="0" i="0" u="none" strike="noStrike">
                          <a:solidFill>
                            <a:srgbClr val="000000"/>
                          </a:solidFill>
                          <a:effectLst/>
                          <a:latin typeface="Calibri" panose="020F0502020204030204" pitchFamily="34" charset="0"/>
                        </a:rPr>
                        <a:t>60-64</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5641</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8345</a:t>
                      </a:r>
                    </a:p>
                  </a:txBody>
                  <a:tcPr marL="9525" marR="9525" marT="9525" marB="0" anchor="b">
                    <a:lnL>
                      <a:noFill/>
                    </a:lnL>
                    <a:lnR>
                      <a:noFill/>
                    </a:lnR>
                    <a:lnT>
                      <a:noFill/>
                    </a:lnT>
                    <a:lnB>
                      <a:noFill/>
                    </a:lnB>
                  </a:tcPr>
                </a:tc>
                <a:tc>
                  <a:txBody>
                    <a:bodyPr/>
                    <a:lstStyle/>
                    <a:p>
                      <a:pPr algn="r" fontAlgn="b"/>
                      <a:r>
                        <a:rPr lang="en-AU" sz="1100" b="0" i="0" u="none" strike="noStrike">
                          <a:solidFill>
                            <a:srgbClr val="FF0000"/>
                          </a:solidFill>
                          <a:effectLst/>
                          <a:latin typeface="Calibri" panose="020F0502020204030204" pitchFamily="34" charset="0"/>
                        </a:rPr>
                        <a:t>47.93%</a:t>
                      </a:r>
                    </a:p>
                  </a:txBody>
                  <a:tcPr marL="9525" marR="9525" marT="9525" marB="0" anchor="b">
                    <a:lnL>
                      <a:noFill/>
                    </a:lnL>
                    <a:lnR>
                      <a:noFill/>
                    </a:lnR>
                    <a:lnT>
                      <a:noFill/>
                    </a:lnT>
                    <a:lnB>
                      <a:noFill/>
                    </a:lnB>
                  </a:tcPr>
                </a:tc>
                <a:extLst>
                  <a:ext uri="{0D108BD9-81ED-4DB2-BD59-A6C34878D82A}">
                    <a16:rowId xmlns:a16="http://schemas.microsoft.com/office/drawing/2014/main" val="1467733610"/>
                  </a:ext>
                </a:extLst>
              </a:tr>
              <a:tr h="193934">
                <a:tc>
                  <a:txBody>
                    <a:bodyPr/>
                    <a:lstStyle/>
                    <a:p>
                      <a:pPr algn="l" fontAlgn="b"/>
                      <a:r>
                        <a:rPr lang="en-AU" sz="1100" b="0" i="0" u="none" strike="noStrike">
                          <a:solidFill>
                            <a:srgbClr val="000000"/>
                          </a:solidFill>
                          <a:effectLst/>
                          <a:latin typeface="Calibri" panose="020F0502020204030204" pitchFamily="34" charset="0"/>
                        </a:rPr>
                        <a:t>65+</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7987</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11055</a:t>
                      </a:r>
                    </a:p>
                  </a:txBody>
                  <a:tcPr marL="9525" marR="9525" marT="9525" marB="0" anchor="b">
                    <a:lnL>
                      <a:noFill/>
                    </a:lnL>
                    <a:lnR>
                      <a:noFill/>
                    </a:lnR>
                    <a:lnT>
                      <a:noFill/>
                    </a:lnT>
                    <a:lnB>
                      <a:noFill/>
                    </a:lnB>
                  </a:tcPr>
                </a:tc>
                <a:tc>
                  <a:txBody>
                    <a:bodyPr/>
                    <a:lstStyle/>
                    <a:p>
                      <a:pPr algn="r" fontAlgn="b"/>
                      <a:r>
                        <a:rPr lang="en-AU" sz="1100" b="0" i="0" u="none" strike="noStrike">
                          <a:solidFill>
                            <a:srgbClr val="FF0000"/>
                          </a:solidFill>
                          <a:effectLst/>
                          <a:latin typeface="Calibri" panose="020F0502020204030204" pitchFamily="34" charset="0"/>
                        </a:rPr>
                        <a:t>38.41%</a:t>
                      </a:r>
                    </a:p>
                  </a:txBody>
                  <a:tcPr marL="9525" marR="9525" marT="9525" marB="0" anchor="b">
                    <a:lnL>
                      <a:noFill/>
                    </a:lnL>
                    <a:lnR>
                      <a:noFill/>
                    </a:lnR>
                    <a:lnT>
                      <a:noFill/>
                    </a:lnT>
                    <a:lnB>
                      <a:noFill/>
                    </a:lnB>
                  </a:tcPr>
                </a:tc>
                <a:extLst>
                  <a:ext uri="{0D108BD9-81ED-4DB2-BD59-A6C34878D82A}">
                    <a16:rowId xmlns:a16="http://schemas.microsoft.com/office/drawing/2014/main" val="2335075003"/>
                  </a:ext>
                </a:extLst>
              </a:tr>
              <a:tr h="193934">
                <a:tc>
                  <a:txBody>
                    <a:bodyPr/>
                    <a:lstStyle/>
                    <a:p>
                      <a:pPr algn="l" fontAlgn="b"/>
                      <a:r>
                        <a:rPr lang="en-AU" sz="1100" b="0" i="0" u="none" strike="noStrike">
                          <a:solidFill>
                            <a:srgbClr val="000000"/>
                          </a:solidFill>
                          <a:effectLst/>
                          <a:latin typeface="Calibri" panose="020F0502020204030204" pitchFamily="34" charset="0"/>
                        </a:rPr>
                        <a:t>NA</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145</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278</a:t>
                      </a:r>
                    </a:p>
                  </a:txBody>
                  <a:tcPr marL="9525" marR="9525" marT="9525" marB="0" anchor="b">
                    <a:lnL>
                      <a:noFill/>
                    </a:lnL>
                    <a:lnR>
                      <a:noFill/>
                    </a:lnR>
                    <a:lnT>
                      <a:noFill/>
                    </a:lnT>
                    <a:lnB>
                      <a:noFill/>
                    </a:lnB>
                  </a:tcPr>
                </a:tc>
                <a:tc>
                  <a:txBody>
                    <a:bodyPr/>
                    <a:lstStyle/>
                    <a:p>
                      <a:pPr algn="r" fontAlgn="b"/>
                      <a:r>
                        <a:rPr lang="en-AU" sz="1100" b="0" i="0" u="none" strike="noStrike" dirty="0">
                          <a:solidFill>
                            <a:srgbClr val="FF0000"/>
                          </a:solidFill>
                          <a:effectLst/>
                          <a:latin typeface="Calibri" panose="020F0502020204030204" pitchFamily="34" charset="0"/>
                        </a:rPr>
                        <a:t>91.72%</a:t>
                      </a:r>
                    </a:p>
                  </a:txBody>
                  <a:tcPr marL="9525" marR="9525" marT="9525" marB="0" anchor="b">
                    <a:lnL>
                      <a:noFill/>
                    </a:lnL>
                    <a:lnR>
                      <a:noFill/>
                    </a:lnR>
                    <a:lnT>
                      <a:noFill/>
                    </a:lnT>
                    <a:lnB>
                      <a:noFill/>
                    </a:lnB>
                  </a:tcPr>
                </a:tc>
                <a:extLst>
                  <a:ext uri="{0D108BD9-81ED-4DB2-BD59-A6C34878D82A}">
                    <a16:rowId xmlns:a16="http://schemas.microsoft.com/office/drawing/2014/main" val="191419647"/>
                  </a:ext>
                </a:extLst>
              </a:tr>
            </a:tbl>
          </a:graphicData>
        </a:graphic>
      </p:graphicFrame>
    </p:spTree>
    <p:extLst>
      <p:ext uri="{BB962C8B-B14F-4D97-AF65-F5344CB8AC3E}">
        <p14:creationId xmlns:p14="http://schemas.microsoft.com/office/powerpoint/2010/main" val="1876850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7219" y="483326"/>
            <a:ext cx="3540035" cy="923330"/>
          </a:xfrm>
          <a:prstGeom prst="rect">
            <a:avLst/>
          </a:prstGeom>
          <a:noFill/>
        </p:spPr>
        <p:txBody>
          <a:bodyPr wrap="square" rtlCol="0">
            <a:spAutoFit/>
          </a:bodyPr>
          <a:lstStyle/>
          <a:p>
            <a:pPr algn="ctr"/>
            <a:r>
              <a:rPr lang="en-AU" dirty="0">
                <a:solidFill>
                  <a:srgbClr val="00B0F0"/>
                </a:solidFill>
              </a:rPr>
              <a:t>Washington State Licenced Drivers Demography, by Age Group (2009/2015)</a:t>
            </a:r>
          </a:p>
        </p:txBody>
      </p:sp>
      <p:sp>
        <p:nvSpPr>
          <p:cNvPr id="6" name="TextBox 5"/>
          <p:cNvSpPr txBox="1"/>
          <p:nvPr/>
        </p:nvSpPr>
        <p:spPr>
          <a:xfrm>
            <a:off x="7979003" y="483326"/>
            <a:ext cx="3796938" cy="923330"/>
          </a:xfrm>
          <a:prstGeom prst="rect">
            <a:avLst/>
          </a:prstGeom>
          <a:noFill/>
        </p:spPr>
        <p:txBody>
          <a:bodyPr wrap="square" rtlCol="0">
            <a:spAutoFit/>
          </a:bodyPr>
          <a:lstStyle>
            <a:defPPr>
              <a:defRPr lang="en-US"/>
            </a:defPPr>
            <a:lvl1pPr algn="ctr"/>
          </a:lstStyle>
          <a:p>
            <a:r>
              <a:rPr lang="en-AU" dirty="0">
                <a:solidFill>
                  <a:srgbClr val="7030A0"/>
                </a:solidFill>
              </a:rPr>
              <a:t>Washington State Traffic Offenders Distribution, by Age Group (2009/2015)</a:t>
            </a:r>
          </a:p>
        </p:txBody>
      </p:sp>
      <p:sp>
        <p:nvSpPr>
          <p:cNvPr id="7" name="TextBox 6"/>
          <p:cNvSpPr txBox="1"/>
          <p:nvPr/>
        </p:nvSpPr>
        <p:spPr>
          <a:xfrm>
            <a:off x="8233954" y="1813188"/>
            <a:ext cx="4144444" cy="369332"/>
          </a:xfrm>
          <a:prstGeom prst="rect">
            <a:avLst/>
          </a:prstGeom>
          <a:noFill/>
        </p:spPr>
        <p:txBody>
          <a:bodyPr wrap="square" rtlCol="0">
            <a:spAutoFit/>
          </a:bodyPr>
          <a:lstStyle/>
          <a:p>
            <a:r>
              <a:rPr lang="en-AU" dirty="0">
                <a:solidFill>
                  <a:srgbClr val="7030A0"/>
                </a:solidFill>
              </a:rPr>
              <a:t>Total Offenders:  1,228,788 (2015)</a:t>
            </a:r>
          </a:p>
        </p:txBody>
      </p:sp>
      <p:sp>
        <p:nvSpPr>
          <p:cNvPr id="8" name="TextBox 7"/>
          <p:cNvSpPr txBox="1"/>
          <p:nvPr/>
        </p:nvSpPr>
        <p:spPr>
          <a:xfrm>
            <a:off x="588420" y="1813188"/>
            <a:ext cx="3863158" cy="369332"/>
          </a:xfrm>
          <a:prstGeom prst="rect">
            <a:avLst/>
          </a:prstGeom>
          <a:noFill/>
        </p:spPr>
        <p:txBody>
          <a:bodyPr wrap="square" rtlCol="0">
            <a:spAutoFit/>
          </a:bodyPr>
          <a:lstStyle/>
          <a:p>
            <a:r>
              <a:rPr lang="en-AU" dirty="0">
                <a:solidFill>
                  <a:srgbClr val="00B0F0"/>
                </a:solidFill>
              </a:rPr>
              <a:t>Total Licenced Driver: 5,516,134 (2015)</a:t>
            </a:r>
          </a:p>
        </p:txBody>
      </p:sp>
      <p:pic>
        <p:nvPicPr>
          <p:cNvPr id="12" name="Picture 11"/>
          <p:cNvPicPr>
            <a:picLocks noChangeAspect="1"/>
          </p:cNvPicPr>
          <p:nvPr/>
        </p:nvPicPr>
        <p:blipFill rotWithShape="1">
          <a:blip r:embed="rId2"/>
          <a:srcRect l="4474" t="27597" r="46320" b="28287"/>
          <a:stretch/>
        </p:blipFill>
        <p:spPr>
          <a:xfrm>
            <a:off x="70695" y="2543790"/>
            <a:ext cx="6068784" cy="3060625"/>
          </a:xfrm>
          <a:prstGeom prst="rect">
            <a:avLst/>
          </a:prstGeom>
        </p:spPr>
      </p:pic>
      <p:pic>
        <p:nvPicPr>
          <p:cNvPr id="13" name="Picture 12"/>
          <p:cNvPicPr>
            <a:picLocks noChangeAspect="1"/>
          </p:cNvPicPr>
          <p:nvPr/>
        </p:nvPicPr>
        <p:blipFill rotWithShape="1">
          <a:blip r:embed="rId3"/>
          <a:srcRect l="4009" t="40633" r="46662" b="15364"/>
          <a:stretch/>
        </p:blipFill>
        <p:spPr>
          <a:xfrm>
            <a:off x="6056779" y="2521077"/>
            <a:ext cx="6099698" cy="3060625"/>
          </a:xfrm>
          <a:prstGeom prst="rect">
            <a:avLst/>
          </a:prstGeom>
        </p:spPr>
      </p:pic>
      <p:pic>
        <p:nvPicPr>
          <p:cNvPr id="14" name="Picture 13"/>
          <p:cNvPicPr>
            <a:picLocks noChangeAspect="1"/>
          </p:cNvPicPr>
          <p:nvPr/>
        </p:nvPicPr>
        <p:blipFill rotWithShape="1">
          <a:blip r:embed="rId4"/>
          <a:srcRect l="30453" t="24337" r="30349" b="26245"/>
          <a:stretch/>
        </p:blipFill>
        <p:spPr>
          <a:xfrm>
            <a:off x="4417390" y="159490"/>
            <a:ext cx="3278777" cy="2325189"/>
          </a:xfrm>
          <a:prstGeom prst="rect">
            <a:avLst/>
          </a:prstGeom>
        </p:spPr>
      </p:pic>
      <p:sp>
        <p:nvSpPr>
          <p:cNvPr id="15" name="Rectangle 14"/>
          <p:cNvSpPr/>
          <p:nvPr/>
        </p:nvSpPr>
        <p:spPr>
          <a:xfrm>
            <a:off x="5386188" y="159490"/>
            <a:ext cx="1341183" cy="215444"/>
          </a:xfrm>
          <a:prstGeom prst="rect">
            <a:avLst/>
          </a:prstGeom>
        </p:spPr>
        <p:txBody>
          <a:bodyPr wrap="square">
            <a:spAutoFit/>
          </a:bodyPr>
          <a:lstStyle/>
          <a:p>
            <a:r>
              <a:rPr lang="en-AU" sz="800" dirty="0"/>
              <a:t>https://www.50states.com</a:t>
            </a:r>
          </a:p>
        </p:txBody>
      </p:sp>
      <p:sp>
        <p:nvSpPr>
          <p:cNvPr id="16" name="TextBox 15"/>
          <p:cNvSpPr txBox="1"/>
          <p:nvPr/>
        </p:nvSpPr>
        <p:spPr>
          <a:xfrm>
            <a:off x="318401" y="5618101"/>
            <a:ext cx="5738378" cy="584775"/>
          </a:xfrm>
          <a:prstGeom prst="rect">
            <a:avLst/>
          </a:prstGeom>
          <a:noFill/>
        </p:spPr>
        <p:txBody>
          <a:bodyPr wrap="square" rtlCol="0">
            <a:spAutoFit/>
          </a:bodyPr>
          <a:lstStyle/>
          <a:p>
            <a:pPr marL="342900" indent="-342900">
              <a:buAutoNum type="arabicPeriod"/>
            </a:pPr>
            <a:r>
              <a:rPr lang="en-AU" sz="1600" dirty="0">
                <a:solidFill>
                  <a:schemeClr val="bg1">
                    <a:lumMod val="50000"/>
                  </a:schemeClr>
                </a:solidFill>
              </a:rPr>
              <a:t>The licensed driver has a balanced distribution by age group excluding the one under 19 and over 60.</a:t>
            </a:r>
          </a:p>
        </p:txBody>
      </p:sp>
      <p:sp>
        <p:nvSpPr>
          <p:cNvPr id="11" name="TextBox 15">
            <a:extLst>
              <a:ext uri="{FF2B5EF4-FFF2-40B4-BE49-F238E27FC236}">
                <a16:creationId xmlns:a16="http://schemas.microsoft.com/office/drawing/2014/main" id="{2F0C17AB-7126-4C00-9734-F411BFFB2819}"/>
              </a:ext>
            </a:extLst>
          </p:cNvPr>
          <p:cNvSpPr txBox="1"/>
          <p:nvPr/>
        </p:nvSpPr>
        <p:spPr>
          <a:xfrm>
            <a:off x="7033813" y="5593429"/>
            <a:ext cx="4742128" cy="1077218"/>
          </a:xfrm>
          <a:prstGeom prst="rect">
            <a:avLst/>
          </a:prstGeom>
          <a:noFill/>
        </p:spPr>
        <p:txBody>
          <a:bodyPr wrap="square" rtlCol="0">
            <a:spAutoFit/>
          </a:bodyPr>
          <a:lstStyle/>
          <a:p>
            <a:pPr marL="342900" indent="-342900">
              <a:buAutoNum type="arabicPeriod"/>
            </a:pPr>
            <a:r>
              <a:rPr lang="en-AU" sz="1600" dirty="0">
                <a:solidFill>
                  <a:schemeClr val="bg1">
                    <a:lumMod val="50000"/>
                  </a:schemeClr>
                </a:solidFill>
              </a:rPr>
              <a:t>Age group </a:t>
            </a:r>
            <a:r>
              <a:rPr lang="en-AU" sz="1600" dirty="0">
                <a:solidFill>
                  <a:srgbClr val="00B0F0"/>
                </a:solidFill>
              </a:rPr>
              <a:t>20-24</a:t>
            </a:r>
            <a:r>
              <a:rPr lang="en-AU" sz="1600" dirty="0">
                <a:solidFill>
                  <a:schemeClr val="bg1">
                    <a:lumMod val="50000"/>
                  </a:schemeClr>
                </a:solidFill>
              </a:rPr>
              <a:t> contribute the highest traffic offending rate, </a:t>
            </a:r>
            <a:r>
              <a:rPr lang="en-AU" sz="1600" dirty="0">
                <a:solidFill>
                  <a:srgbClr val="00B0F0"/>
                </a:solidFill>
              </a:rPr>
              <a:t>then 25- 29</a:t>
            </a:r>
            <a:r>
              <a:rPr lang="en-AU" sz="1600" dirty="0">
                <a:solidFill>
                  <a:schemeClr val="bg1">
                    <a:lumMod val="50000"/>
                  </a:schemeClr>
                </a:solidFill>
              </a:rPr>
              <a:t>.</a:t>
            </a:r>
          </a:p>
          <a:p>
            <a:pPr marL="342900" indent="-342900">
              <a:buAutoNum type="arabicPeriod"/>
            </a:pPr>
            <a:r>
              <a:rPr lang="en-AU" sz="1600" dirty="0">
                <a:solidFill>
                  <a:schemeClr val="bg1">
                    <a:lumMod val="50000"/>
                  </a:schemeClr>
                </a:solidFill>
              </a:rPr>
              <a:t>It can be concluded that more elder the driver is, less offending behaviours.</a:t>
            </a:r>
          </a:p>
        </p:txBody>
      </p:sp>
    </p:spTree>
    <p:extLst>
      <p:ext uri="{BB962C8B-B14F-4D97-AF65-F5344CB8AC3E}">
        <p14:creationId xmlns:p14="http://schemas.microsoft.com/office/powerpoint/2010/main" val="2789916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49022241"/>
              </p:ext>
            </p:extLst>
          </p:nvPr>
        </p:nvGraphicFramePr>
        <p:xfrm>
          <a:off x="3566160" y="1982028"/>
          <a:ext cx="2677884" cy="2179707"/>
        </p:xfrm>
        <a:graphic>
          <a:graphicData uri="http://schemas.openxmlformats.org/drawingml/2006/table">
            <a:tbl>
              <a:tblPr/>
              <a:tblGrid>
                <a:gridCol w="642692">
                  <a:extLst>
                    <a:ext uri="{9D8B030D-6E8A-4147-A177-3AD203B41FA5}">
                      <a16:colId xmlns:a16="http://schemas.microsoft.com/office/drawing/2014/main" val="284543792"/>
                    </a:ext>
                  </a:extLst>
                </a:gridCol>
                <a:gridCol w="642692">
                  <a:extLst>
                    <a:ext uri="{9D8B030D-6E8A-4147-A177-3AD203B41FA5}">
                      <a16:colId xmlns:a16="http://schemas.microsoft.com/office/drawing/2014/main" val="3010563830"/>
                    </a:ext>
                  </a:extLst>
                </a:gridCol>
                <a:gridCol w="642692">
                  <a:extLst>
                    <a:ext uri="{9D8B030D-6E8A-4147-A177-3AD203B41FA5}">
                      <a16:colId xmlns:a16="http://schemas.microsoft.com/office/drawing/2014/main" val="1207041597"/>
                    </a:ext>
                  </a:extLst>
                </a:gridCol>
                <a:gridCol w="749808">
                  <a:extLst>
                    <a:ext uri="{9D8B030D-6E8A-4147-A177-3AD203B41FA5}">
                      <a16:colId xmlns:a16="http://schemas.microsoft.com/office/drawing/2014/main" val="1517763736"/>
                    </a:ext>
                  </a:extLst>
                </a:gridCol>
              </a:tblGrid>
              <a:tr h="230892">
                <a:tc>
                  <a:txBody>
                    <a:bodyPr/>
                    <a:lstStyle/>
                    <a:p>
                      <a:pPr algn="l" fontAlgn="b"/>
                      <a:r>
                        <a:rPr lang="en-AU" sz="1100" b="0" i="0" u="none" strike="noStrike">
                          <a:solidFill>
                            <a:srgbClr val="000000"/>
                          </a:solidFill>
                          <a:effectLst/>
                          <a:latin typeface="Calibri" panose="020F0502020204030204" pitchFamily="34" charset="0"/>
                        </a:rPr>
                        <a:t>Age Group</a:t>
                      </a:r>
                    </a:p>
                  </a:txBody>
                  <a:tcPr marL="9525" marR="9525" marT="9525" marB="0" anchor="b">
                    <a:lnL>
                      <a:noFill/>
                    </a:lnL>
                    <a:lnR>
                      <a:noFill/>
                    </a:lnR>
                    <a:lnT>
                      <a:noFill/>
                    </a:lnT>
                    <a:lnB>
                      <a:noFill/>
                    </a:lnB>
                  </a:tcPr>
                </a:tc>
                <a:tc>
                  <a:txBody>
                    <a:bodyPr/>
                    <a:lstStyle/>
                    <a:p>
                      <a:pPr algn="ctr" fontAlgn="b"/>
                      <a:r>
                        <a:rPr lang="en-AU" sz="1100" b="0" i="0" u="none" strike="noStrike" dirty="0">
                          <a:solidFill>
                            <a:srgbClr val="000000"/>
                          </a:solidFill>
                          <a:effectLst/>
                          <a:latin typeface="Calibri" panose="020F0502020204030204" pitchFamily="34" charset="0"/>
                        </a:rPr>
                        <a:t>2009</a:t>
                      </a:r>
                    </a:p>
                  </a:txBody>
                  <a:tcPr marL="9525" marR="9525" marT="9525" marB="0" anchor="b">
                    <a:lnL>
                      <a:noFill/>
                    </a:lnL>
                    <a:lnR>
                      <a:noFill/>
                    </a:lnR>
                    <a:lnT>
                      <a:noFill/>
                    </a:lnT>
                    <a:lnB>
                      <a:noFill/>
                    </a:lnB>
                  </a:tcPr>
                </a:tc>
                <a:tc>
                  <a:txBody>
                    <a:bodyPr/>
                    <a:lstStyle/>
                    <a:p>
                      <a:pPr algn="ctr" fontAlgn="b"/>
                      <a:r>
                        <a:rPr lang="en-AU" sz="1100" b="0" i="0" u="none" strike="noStrike">
                          <a:solidFill>
                            <a:srgbClr val="000000"/>
                          </a:solidFill>
                          <a:effectLst/>
                          <a:latin typeface="Calibri" panose="020F0502020204030204" pitchFamily="34" charset="0"/>
                        </a:rPr>
                        <a:t>2015</a:t>
                      </a:r>
                    </a:p>
                  </a:txBody>
                  <a:tcPr marL="9525" marR="9525" marT="9525" marB="0" anchor="b">
                    <a:lnL>
                      <a:noFill/>
                    </a:lnL>
                    <a:lnR>
                      <a:noFill/>
                    </a:lnR>
                    <a:lnT>
                      <a:noFill/>
                    </a:lnT>
                    <a:lnB>
                      <a:noFill/>
                    </a:lnB>
                  </a:tcPr>
                </a:tc>
                <a:tc>
                  <a:txBody>
                    <a:bodyPr/>
                    <a:lstStyle/>
                    <a:p>
                      <a:pPr algn="ctr" fontAlgn="b"/>
                      <a:r>
                        <a:rPr lang="en-AU" sz="1100" b="0" i="0" u="none" strike="noStrike" dirty="0">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extLst>
                  <a:ext uri="{0D108BD9-81ED-4DB2-BD59-A6C34878D82A}">
                    <a16:rowId xmlns:a16="http://schemas.microsoft.com/office/drawing/2014/main" val="1418459498"/>
                  </a:ext>
                </a:extLst>
              </a:tr>
              <a:tr h="127565">
                <a:tc>
                  <a:txBody>
                    <a:bodyPr/>
                    <a:lstStyle/>
                    <a:p>
                      <a:pPr algn="l" fontAlgn="b"/>
                      <a:r>
                        <a:rPr lang="en-AU" sz="1100" b="0" i="0" u="none" strike="noStrike">
                          <a:solidFill>
                            <a:srgbClr val="000000"/>
                          </a:solidFill>
                          <a:effectLst/>
                          <a:latin typeface="Calibri" panose="020F0502020204030204" pitchFamily="34" charset="0"/>
                        </a:rPr>
                        <a:t>&lt;19</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208521</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208357</a:t>
                      </a:r>
                    </a:p>
                  </a:txBody>
                  <a:tcPr marL="9525" marR="9525" marT="9525" marB="0" anchor="b">
                    <a:lnL>
                      <a:noFill/>
                    </a:lnL>
                    <a:lnR>
                      <a:noFill/>
                    </a:lnR>
                    <a:lnT>
                      <a:noFill/>
                    </a:lnT>
                    <a:lnB>
                      <a:noFill/>
                    </a:lnB>
                  </a:tcPr>
                </a:tc>
                <a:tc>
                  <a:txBody>
                    <a:bodyPr/>
                    <a:lstStyle/>
                    <a:p>
                      <a:pPr algn="r" fontAlgn="b"/>
                      <a:r>
                        <a:rPr lang="en-AU" sz="1100" b="0" i="0" u="none" strike="noStrike">
                          <a:solidFill>
                            <a:srgbClr val="00B050"/>
                          </a:solidFill>
                          <a:effectLst/>
                          <a:latin typeface="Calibri" panose="020F0502020204030204" pitchFamily="34" charset="0"/>
                        </a:rPr>
                        <a:t>-0.08%</a:t>
                      </a:r>
                    </a:p>
                  </a:txBody>
                  <a:tcPr marL="9525" marR="9525" marT="9525" marB="0" anchor="b">
                    <a:lnL>
                      <a:noFill/>
                    </a:lnL>
                    <a:lnR>
                      <a:noFill/>
                    </a:lnR>
                    <a:lnT>
                      <a:noFill/>
                    </a:lnT>
                    <a:lnB>
                      <a:noFill/>
                    </a:lnB>
                  </a:tcPr>
                </a:tc>
                <a:extLst>
                  <a:ext uri="{0D108BD9-81ED-4DB2-BD59-A6C34878D82A}">
                    <a16:rowId xmlns:a16="http://schemas.microsoft.com/office/drawing/2014/main" val="3685990332"/>
                  </a:ext>
                </a:extLst>
              </a:tr>
              <a:tr h="127565">
                <a:tc>
                  <a:txBody>
                    <a:bodyPr/>
                    <a:lstStyle/>
                    <a:p>
                      <a:pPr algn="l" fontAlgn="b"/>
                      <a:r>
                        <a:rPr lang="en-AU" sz="1100" b="0" i="0" u="none" strike="noStrike">
                          <a:solidFill>
                            <a:srgbClr val="000000"/>
                          </a:solidFill>
                          <a:effectLst/>
                          <a:latin typeface="Calibri" panose="020F0502020204030204" pitchFamily="34" charset="0"/>
                        </a:rPr>
                        <a:t>20-24</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425775</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434218</a:t>
                      </a:r>
                    </a:p>
                  </a:txBody>
                  <a:tcPr marL="9525" marR="9525" marT="9525" marB="0" anchor="b">
                    <a:lnL>
                      <a:noFill/>
                    </a:lnL>
                    <a:lnR>
                      <a:noFill/>
                    </a:lnR>
                    <a:lnT>
                      <a:noFill/>
                    </a:lnT>
                    <a:lnB>
                      <a:noFill/>
                    </a:lnB>
                  </a:tcPr>
                </a:tc>
                <a:tc>
                  <a:txBody>
                    <a:bodyPr/>
                    <a:lstStyle/>
                    <a:p>
                      <a:pPr algn="r" fontAlgn="b"/>
                      <a:r>
                        <a:rPr lang="en-AU" sz="1100" b="0" i="0" u="none" strike="noStrike">
                          <a:solidFill>
                            <a:srgbClr val="FF0000"/>
                          </a:solidFill>
                          <a:effectLst/>
                          <a:latin typeface="Calibri" panose="020F0502020204030204" pitchFamily="34" charset="0"/>
                        </a:rPr>
                        <a:t>1.98%</a:t>
                      </a:r>
                    </a:p>
                  </a:txBody>
                  <a:tcPr marL="9525" marR="9525" marT="9525" marB="0" anchor="b">
                    <a:lnL>
                      <a:noFill/>
                    </a:lnL>
                    <a:lnR>
                      <a:noFill/>
                    </a:lnR>
                    <a:lnT>
                      <a:noFill/>
                    </a:lnT>
                    <a:lnB>
                      <a:noFill/>
                    </a:lnB>
                  </a:tcPr>
                </a:tc>
                <a:extLst>
                  <a:ext uri="{0D108BD9-81ED-4DB2-BD59-A6C34878D82A}">
                    <a16:rowId xmlns:a16="http://schemas.microsoft.com/office/drawing/2014/main" val="580076558"/>
                  </a:ext>
                </a:extLst>
              </a:tr>
              <a:tr h="127565">
                <a:tc>
                  <a:txBody>
                    <a:bodyPr/>
                    <a:lstStyle/>
                    <a:p>
                      <a:pPr algn="l" fontAlgn="b"/>
                      <a:r>
                        <a:rPr lang="en-AU" sz="1100" b="0" i="0" u="none" strike="noStrike">
                          <a:solidFill>
                            <a:srgbClr val="000000"/>
                          </a:solidFill>
                          <a:effectLst/>
                          <a:latin typeface="Calibri" panose="020F0502020204030204" pitchFamily="34" charset="0"/>
                        </a:rPr>
                        <a:t>25-29</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489186</a:t>
                      </a:r>
                    </a:p>
                  </a:txBody>
                  <a:tcPr marL="9525" marR="9525" marT="9525" marB="0" anchor="b">
                    <a:lnL>
                      <a:noFill/>
                    </a:lnL>
                    <a:lnR>
                      <a:noFill/>
                    </a:lnR>
                    <a:lnT>
                      <a:noFill/>
                    </a:lnT>
                    <a:lnB>
                      <a:noFill/>
                    </a:lnB>
                  </a:tcPr>
                </a:tc>
                <a:tc>
                  <a:txBody>
                    <a:bodyPr/>
                    <a:lstStyle/>
                    <a:p>
                      <a:pPr algn="r" fontAlgn="b"/>
                      <a:r>
                        <a:rPr lang="en-AU" sz="1100" b="0" i="0" u="none" strike="noStrike" dirty="0">
                          <a:solidFill>
                            <a:srgbClr val="000000"/>
                          </a:solidFill>
                          <a:effectLst/>
                          <a:latin typeface="Calibri" panose="020F0502020204030204" pitchFamily="34" charset="0"/>
                        </a:rPr>
                        <a:t>514543</a:t>
                      </a:r>
                    </a:p>
                  </a:txBody>
                  <a:tcPr marL="9525" marR="9525" marT="9525" marB="0" anchor="b">
                    <a:lnL>
                      <a:noFill/>
                    </a:lnL>
                    <a:lnR>
                      <a:noFill/>
                    </a:lnR>
                    <a:lnT>
                      <a:noFill/>
                    </a:lnT>
                    <a:lnB>
                      <a:noFill/>
                    </a:lnB>
                  </a:tcPr>
                </a:tc>
                <a:tc>
                  <a:txBody>
                    <a:bodyPr/>
                    <a:lstStyle/>
                    <a:p>
                      <a:pPr algn="r" fontAlgn="b"/>
                      <a:r>
                        <a:rPr lang="en-AU" sz="1100" b="0" i="0" u="none" strike="noStrike">
                          <a:solidFill>
                            <a:srgbClr val="FF0000"/>
                          </a:solidFill>
                          <a:effectLst/>
                          <a:latin typeface="Calibri" panose="020F0502020204030204" pitchFamily="34" charset="0"/>
                        </a:rPr>
                        <a:t>5.18%</a:t>
                      </a:r>
                    </a:p>
                  </a:txBody>
                  <a:tcPr marL="9525" marR="9525" marT="9525" marB="0" anchor="b">
                    <a:lnL>
                      <a:noFill/>
                    </a:lnL>
                    <a:lnR>
                      <a:noFill/>
                    </a:lnR>
                    <a:lnT>
                      <a:noFill/>
                    </a:lnT>
                    <a:lnB>
                      <a:noFill/>
                    </a:lnB>
                  </a:tcPr>
                </a:tc>
                <a:extLst>
                  <a:ext uri="{0D108BD9-81ED-4DB2-BD59-A6C34878D82A}">
                    <a16:rowId xmlns:a16="http://schemas.microsoft.com/office/drawing/2014/main" val="3561954572"/>
                  </a:ext>
                </a:extLst>
              </a:tr>
              <a:tr h="127565">
                <a:tc>
                  <a:txBody>
                    <a:bodyPr/>
                    <a:lstStyle/>
                    <a:p>
                      <a:pPr algn="l" fontAlgn="b"/>
                      <a:r>
                        <a:rPr lang="en-AU" sz="1100" b="0" i="0" u="none" strike="noStrike">
                          <a:solidFill>
                            <a:srgbClr val="000000"/>
                          </a:solidFill>
                          <a:effectLst/>
                          <a:latin typeface="Calibri" panose="020F0502020204030204" pitchFamily="34" charset="0"/>
                        </a:rPr>
                        <a:t>30-34</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466453</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551890</a:t>
                      </a:r>
                    </a:p>
                  </a:txBody>
                  <a:tcPr marL="9525" marR="9525" marT="9525" marB="0" anchor="b">
                    <a:lnL>
                      <a:noFill/>
                    </a:lnL>
                    <a:lnR>
                      <a:noFill/>
                    </a:lnR>
                    <a:lnT>
                      <a:noFill/>
                    </a:lnT>
                    <a:lnB>
                      <a:noFill/>
                    </a:lnB>
                  </a:tcPr>
                </a:tc>
                <a:tc>
                  <a:txBody>
                    <a:bodyPr/>
                    <a:lstStyle/>
                    <a:p>
                      <a:pPr algn="r" fontAlgn="b"/>
                      <a:r>
                        <a:rPr lang="en-AU" sz="1100" b="0" i="0" u="none" strike="noStrike">
                          <a:solidFill>
                            <a:srgbClr val="FF0000"/>
                          </a:solidFill>
                          <a:effectLst/>
                          <a:latin typeface="Calibri" panose="020F0502020204030204" pitchFamily="34" charset="0"/>
                        </a:rPr>
                        <a:t>18.32%</a:t>
                      </a:r>
                    </a:p>
                  </a:txBody>
                  <a:tcPr marL="9525" marR="9525" marT="9525" marB="0" anchor="b">
                    <a:lnL>
                      <a:noFill/>
                    </a:lnL>
                    <a:lnR>
                      <a:noFill/>
                    </a:lnR>
                    <a:lnT>
                      <a:noFill/>
                    </a:lnT>
                    <a:lnB>
                      <a:noFill/>
                    </a:lnB>
                  </a:tcPr>
                </a:tc>
                <a:extLst>
                  <a:ext uri="{0D108BD9-81ED-4DB2-BD59-A6C34878D82A}">
                    <a16:rowId xmlns:a16="http://schemas.microsoft.com/office/drawing/2014/main" val="667405730"/>
                  </a:ext>
                </a:extLst>
              </a:tr>
              <a:tr h="127565">
                <a:tc>
                  <a:txBody>
                    <a:bodyPr/>
                    <a:lstStyle/>
                    <a:p>
                      <a:pPr algn="l" fontAlgn="b"/>
                      <a:r>
                        <a:rPr lang="en-AU" sz="1100" b="0" i="0" u="none" strike="noStrike">
                          <a:solidFill>
                            <a:srgbClr val="000000"/>
                          </a:solidFill>
                          <a:effectLst/>
                          <a:latin typeface="Calibri" panose="020F0502020204030204" pitchFamily="34" charset="0"/>
                        </a:rPr>
                        <a:t>35-39</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472560</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510850</a:t>
                      </a:r>
                    </a:p>
                  </a:txBody>
                  <a:tcPr marL="9525" marR="9525" marT="9525" marB="0" anchor="b">
                    <a:lnL>
                      <a:noFill/>
                    </a:lnL>
                    <a:lnR>
                      <a:noFill/>
                    </a:lnR>
                    <a:lnT>
                      <a:noFill/>
                    </a:lnT>
                    <a:lnB>
                      <a:noFill/>
                    </a:lnB>
                  </a:tcPr>
                </a:tc>
                <a:tc>
                  <a:txBody>
                    <a:bodyPr/>
                    <a:lstStyle/>
                    <a:p>
                      <a:pPr algn="r" fontAlgn="b"/>
                      <a:r>
                        <a:rPr lang="en-AU" sz="1100" b="0" i="0" u="none" strike="noStrike">
                          <a:solidFill>
                            <a:srgbClr val="FF0000"/>
                          </a:solidFill>
                          <a:effectLst/>
                          <a:latin typeface="Calibri" panose="020F0502020204030204" pitchFamily="34" charset="0"/>
                        </a:rPr>
                        <a:t>8.10%</a:t>
                      </a:r>
                    </a:p>
                  </a:txBody>
                  <a:tcPr marL="9525" marR="9525" marT="9525" marB="0" anchor="b">
                    <a:lnL>
                      <a:noFill/>
                    </a:lnL>
                    <a:lnR>
                      <a:noFill/>
                    </a:lnR>
                    <a:lnT>
                      <a:noFill/>
                    </a:lnT>
                    <a:lnB>
                      <a:noFill/>
                    </a:lnB>
                  </a:tcPr>
                </a:tc>
                <a:extLst>
                  <a:ext uri="{0D108BD9-81ED-4DB2-BD59-A6C34878D82A}">
                    <a16:rowId xmlns:a16="http://schemas.microsoft.com/office/drawing/2014/main" val="3480483796"/>
                  </a:ext>
                </a:extLst>
              </a:tr>
              <a:tr h="127565">
                <a:tc>
                  <a:txBody>
                    <a:bodyPr/>
                    <a:lstStyle/>
                    <a:p>
                      <a:pPr algn="l" fontAlgn="b"/>
                      <a:r>
                        <a:rPr lang="en-AU" sz="1100" b="0" i="0" u="none" strike="noStrike">
                          <a:solidFill>
                            <a:srgbClr val="000000"/>
                          </a:solidFill>
                          <a:effectLst/>
                          <a:latin typeface="Calibri" panose="020F0502020204030204" pitchFamily="34" charset="0"/>
                        </a:rPr>
                        <a:t>40-44</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466027</a:t>
                      </a:r>
                    </a:p>
                  </a:txBody>
                  <a:tcPr marL="9525" marR="9525" marT="9525" marB="0" anchor="b">
                    <a:lnL>
                      <a:noFill/>
                    </a:lnL>
                    <a:lnR>
                      <a:noFill/>
                    </a:lnR>
                    <a:lnT>
                      <a:noFill/>
                    </a:lnT>
                    <a:lnB>
                      <a:noFill/>
                    </a:lnB>
                  </a:tcPr>
                </a:tc>
                <a:tc>
                  <a:txBody>
                    <a:bodyPr/>
                    <a:lstStyle/>
                    <a:p>
                      <a:pPr algn="r" fontAlgn="b"/>
                      <a:r>
                        <a:rPr lang="en-AU" sz="1100" b="0" i="0" u="none" strike="noStrike" dirty="0">
                          <a:solidFill>
                            <a:srgbClr val="000000"/>
                          </a:solidFill>
                          <a:effectLst/>
                          <a:latin typeface="Calibri" panose="020F0502020204030204" pitchFamily="34" charset="0"/>
                        </a:rPr>
                        <a:t>481604</a:t>
                      </a:r>
                    </a:p>
                  </a:txBody>
                  <a:tcPr marL="9525" marR="9525" marT="9525" marB="0" anchor="b">
                    <a:lnL>
                      <a:noFill/>
                    </a:lnL>
                    <a:lnR>
                      <a:noFill/>
                    </a:lnR>
                    <a:lnT>
                      <a:noFill/>
                    </a:lnT>
                    <a:lnB>
                      <a:noFill/>
                    </a:lnB>
                  </a:tcPr>
                </a:tc>
                <a:tc>
                  <a:txBody>
                    <a:bodyPr/>
                    <a:lstStyle/>
                    <a:p>
                      <a:pPr algn="r" fontAlgn="b"/>
                      <a:r>
                        <a:rPr lang="en-AU" sz="1100" b="0" i="0" u="none" strike="noStrike">
                          <a:solidFill>
                            <a:srgbClr val="FF0000"/>
                          </a:solidFill>
                          <a:effectLst/>
                          <a:latin typeface="Calibri" panose="020F0502020204030204" pitchFamily="34" charset="0"/>
                        </a:rPr>
                        <a:t>3.34%</a:t>
                      </a:r>
                    </a:p>
                  </a:txBody>
                  <a:tcPr marL="9525" marR="9525" marT="9525" marB="0" anchor="b">
                    <a:lnL>
                      <a:noFill/>
                    </a:lnL>
                    <a:lnR>
                      <a:noFill/>
                    </a:lnR>
                    <a:lnT>
                      <a:noFill/>
                    </a:lnT>
                    <a:lnB>
                      <a:noFill/>
                    </a:lnB>
                  </a:tcPr>
                </a:tc>
                <a:extLst>
                  <a:ext uri="{0D108BD9-81ED-4DB2-BD59-A6C34878D82A}">
                    <a16:rowId xmlns:a16="http://schemas.microsoft.com/office/drawing/2014/main" val="3620408164"/>
                  </a:ext>
                </a:extLst>
              </a:tr>
              <a:tr h="127565">
                <a:tc>
                  <a:txBody>
                    <a:bodyPr/>
                    <a:lstStyle/>
                    <a:p>
                      <a:pPr algn="l" fontAlgn="b"/>
                      <a:r>
                        <a:rPr lang="en-AU" sz="1100" b="0" i="0" u="none" strike="noStrike">
                          <a:solidFill>
                            <a:srgbClr val="000000"/>
                          </a:solidFill>
                          <a:effectLst/>
                          <a:latin typeface="Calibri" panose="020F0502020204030204" pitchFamily="34" charset="0"/>
                        </a:rPr>
                        <a:t>45-49</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501776</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475051</a:t>
                      </a:r>
                    </a:p>
                  </a:txBody>
                  <a:tcPr marL="9525" marR="9525" marT="9525" marB="0" anchor="b">
                    <a:lnL>
                      <a:noFill/>
                    </a:lnL>
                    <a:lnR>
                      <a:noFill/>
                    </a:lnR>
                    <a:lnT>
                      <a:noFill/>
                    </a:lnT>
                    <a:lnB>
                      <a:noFill/>
                    </a:lnB>
                  </a:tcPr>
                </a:tc>
                <a:tc>
                  <a:txBody>
                    <a:bodyPr/>
                    <a:lstStyle/>
                    <a:p>
                      <a:pPr algn="r" fontAlgn="b"/>
                      <a:r>
                        <a:rPr lang="en-AU" sz="1100" b="0" i="0" u="none" strike="noStrike">
                          <a:solidFill>
                            <a:srgbClr val="00B050"/>
                          </a:solidFill>
                          <a:effectLst/>
                          <a:latin typeface="Calibri" panose="020F0502020204030204" pitchFamily="34" charset="0"/>
                        </a:rPr>
                        <a:t>-5.33%</a:t>
                      </a:r>
                    </a:p>
                  </a:txBody>
                  <a:tcPr marL="9525" marR="9525" marT="9525" marB="0" anchor="b">
                    <a:lnL>
                      <a:noFill/>
                    </a:lnL>
                    <a:lnR>
                      <a:noFill/>
                    </a:lnR>
                    <a:lnT>
                      <a:noFill/>
                    </a:lnT>
                    <a:lnB>
                      <a:noFill/>
                    </a:lnB>
                  </a:tcPr>
                </a:tc>
                <a:extLst>
                  <a:ext uri="{0D108BD9-81ED-4DB2-BD59-A6C34878D82A}">
                    <a16:rowId xmlns:a16="http://schemas.microsoft.com/office/drawing/2014/main" val="2753975412"/>
                  </a:ext>
                </a:extLst>
              </a:tr>
              <a:tr h="127565">
                <a:tc>
                  <a:txBody>
                    <a:bodyPr/>
                    <a:lstStyle/>
                    <a:p>
                      <a:pPr algn="l" fontAlgn="b"/>
                      <a:r>
                        <a:rPr lang="en-AU" sz="1100" b="0" i="0" u="none" strike="noStrike">
                          <a:solidFill>
                            <a:srgbClr val="000000"/>
                          </a:solidFill>
                          <a:effectLst/>
                          <a:latin typeface="Calibri" panose="020F0502020204030204" pitchFamily="34" charset="0"/>
                        </a:rPr>
                        <a:t>50-54</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492567</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492469</a:t>
                      </a:r>
                    </a:p>
                  </a:txBody>
                  <a:tcPr marL="9525" marR="9525" marT="9525" marB="0" anchor="b">
                    <a:lnL>
                      <a:noFill/>
                    </a:lnL>
                    <a:lnR>
                      <a:noFill/>
                    </a:lnR>
                    <a:lnT>
                      <a:noFill/>
                    </a:lnT>
                    <a:lnB>
                      <a:noFill/>
                    </a:lnB>
                  </a:tcPr>
                </a:tc>
                <a:tc>
                  <a:txBody>
                    <a:bodyPr/>
                    <a:lstStyle/>
                    <a:p>
                      <a:pPr algn="r" fontAlgn="b"/>
                      <a:r>
                        <a:rPr lang="en-AU" sz="1100" b="0" i="0" u="none" strike="noStrike">
                          <a:solidFill>
                            <a:srgbClr val="00B050"/>
                          </a:solidFill>
                          <a:effectLst/>
                          <a:latin typeface="Calibri" panose="020F0502020204030204" pitchFamily="34" charset="0"/>
                        </a:rPr>
                        <a:t>-0.02%</a:t>
                      </a:r>
                    </a:p>
                  </a:txBody>
                  <a:tcPr marL="9525" marR="9525" marT="9525" marB="0" anchor="b">
                    <a:lnL>
                      <a:noFill/>
                    </a:lnL>
                    <a:lnR>
                      <a:noFill/>
                    </a:lnR>
                    <a:lnT>
                      <a:noFill/>
                    </a:lnT>
                    <a:lnB>
                      <a:noFill/>
                    </a:lnB>
                  </a:tcPr>
                </a:tc>
                <a:extLst>
                  <a:ext uri="{0D108BD9-81ED-4DB2-BD59-A6C34878D82A}">
                    <a16:rowId xmlns:a16="http://schemas.microsoft.com/office/drawing/2014/main" val="2562389887"/>
                  </a:ext>
                </a:extLst>
              </a:tr>
              <a:tr h="127565">
                <a:tc>
                  <a:txBody>
                    <a:bodyPr/>
                    <a:lstStyle/>
                    <a:p>
                      <a:pPr algn="l" fontAlgn="b"/>
                      <a:r>
                        <a:rPr lang="en-AU" sz="1100" b="0" i="0" u="none" strike="noStrike">
                          <a:solidFill>
                            <a:srgbClr val="000000"/>
                          </a:solidFill>
                          <a:effectLst/>
                          <a:latin typeface="Calibri" panose="020F0502020204030204" pitchFamily="34" charset="0"/>
                        </a:rPr>
                        <a:t>55-59</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443385</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485118</a:t>
                      </a:r>
                    </a:p>
                  </a:txBody>
                  <a:tcPr marL="9525" marR="9525" marT="9525" marB="0" anchor="b">
                    <a:lnL>
                      <a:noFill/>
                    </a:lnL>
                    <a:lnR>
                      <a:noFill/>
                    </a:lnR>
                    <a:lnT>
                      <a:noFill/>
                    </a:lnT>
                    <a:lnB>
                      <a:noFill/>
                    </a:lnB>
                  </a:tcPr>
                </a:tc>
                <a:tc>
                  <a:txBody>
                    <a:bodyPr/>
                    <a:lstStyle/>
                    <a:p>
                      <a:pPr algn="r" fontAlgn="b"/>
                      <a:r>
                        <a:rPr lang="en-AU" sz="1100" b="0" i="0" u="none" strike="noStrike">
                          <a:solidFill>
                            <a:srgbClr val="FF0000"/>
                          </a:solidFill>
                          <a:effectLst/>
                          <a:latin typeface="Calibri" panose="020F0502020204030204" pitchFamily="34" charset="0"/>
                        </a:rPr>
                        <a:t>9.41%</a:t>
                      </a:r>
                    </a:p>
                  </a:txBody>
                  <a:tcPr marL="9525" marR="9525" marT="9525" marB="0" anchor="b">
                    <a:lnL>
                      <a:noFill/>
                    </a:lnL>
                    <a:lnR>
                      <a:noFill/>
                    </a:lnR>
                    <a:lnT>
                      <a:noFill/>
                    </a:lnT>
                    <a:lnB>
                      <a:noFill/>
                    </a:lnB>
                  </a:tcPr>
                </a:tc>
                <a:extLst>
                  <a:ext uri="{0D108BD9-81ED-4DB2-BD59-A6C34878D82A}">
                    <a16:rowId xmlns:a16="http://schemas.microsoft.com/office/drawing/2014/main" val="3828531960"/>
                  </a:ext>
                </a:extLst>
              </a:tr>
              <a:tr h="127565">
                <a:tc>
                  <a:txBody>
                    <a:bodyPr/>
                    <a:lstStyle/>
                    <a:p>
                      <a:pPr algn="l" fontAlgn="b"/>
                      <a:r>
                        <a:rPr lang="en-AU" sz="1100" b="0" i="0" u="none" strike="noStrike">
                          <a:solidFill>
                            <a:srgbClr val="000000"/>
                          </a:solidFill>
                          <a:effectLst/>
                          <a:latin typeface="Calibri" panose="020F0502020204030204" pitchFamily="34" charset="0"/>
                        </a:rPr>
                        <a:t>60-64</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367099</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439005</a:t>
                      </a:r>
                    </a:p>
                  </a:txBody>
                  <a:tcPr marL="9525" marR="9525" marT="9525" marB="0" anchor="b">
                    <a:lnL>
                      <a:noFill/>
                    </a:lnL>
                    <a:lnR>
                      <a:noFill/>
                    </a:lnR>
                    <a:lnT>
                      <a:noFill/>
                    </a:lnT>
                    <a:lnB>
                      <a:noFill/>
                    </a:lnB>
                  </a:tcPr>
                </a:tc>
                <a:tc>
                  <a:txBody>
                    <a:bodyPr/>
                    <a:lstStyle/>
                    <a:p>
                      <a:pPr algn="r" fontAlgn="b"/>
                      <a:r>
                        <a:rPr lang="en-AU" sz="1100" b="0" i="0" u="none" strike="noStrike" dirty="0">
                          <a:solidFill>
                            <a:srgbClr val="FF0000"/>
                          </a:solidFill>
                          <a:effectLst/>
                          <a:latin typeface="Calibri" panose="020F0502020204030204" pitchFamily="34" charset="0"/>
                        </a:rPr>
                        <a:t>19.59%</a:t>
                      </a:r>
                    </a:p>
                  </a:txBody>
                  <a:tcPr marL="9525" marR="9525" marT="9525" marB="0" anchor="b">
                    <a:lnL>
                      <a:noFill/>
                    </a:lnL>
                    <a:lnR>
                      <a:noFill/>
                    </a:lnR>
                    <a:lnT>
                      <a:noFill/>
                    </a:lnT>
                    <a:lnB>
                      <a:noFill/>
                    </a:lnB>
                  </a:tcPr>
                </a:tc>
                <a:extLst>
                  <a:ext uri="{0D108BD9-81ED-4DB2-BD59-A6C34878D82A}">
                    <a16:rowId xmlns:a16="http://schemas.microsoft.com/office/drawing/2014/main" val="4212993536"/>
                  </a:ext>
                </a:extLst>
              </a:tr>
              <a:tr h="127565">
                <a:tc>
                  <a:txBody>
                    <a:bodyPr/>
                    <a:lstStyle/>
                    <a:p>
                      <a:pPr algn="l" fontAlgn="b"/>
                      <a:r>
                        <a:rPr lang="en-AU" sz="1100" b="0" i="0" u="none" strike="noStrike">
                          <a:solidFill>
                            <a:srgbClr val="000000"/>
                          </a:solidFill>
                          <a:effectLst/>
                          <a:latin typeface="Calibri" panose="020F0502020204030204" pitchFamily="34" charset="0"/>
                        </a:rPr>
                        <a:t>65+</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693172</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923029</a:t>
                      </a:r>
                    </a:p>
                  </a:txBody>
                  <a:tcPr marL="9525" marR="9525" marT="9525" marB="0" anchor="b">
                    <a:lnL>
                      <a:noFill/>
                    </a:lnL>
                    <a:lnR>
                      <a:noFill/>
                    </a:lnR>
                    <a:lnT>
                      <a:noFill/>
                    </a:lnT>
                    <a:lnB>
                      <a:noFill/>
                    </a:lnB>
                  </a:tcPr>
                </a:tc>
                <a:tc>
                  <a:txBody>
                    <a:bodyPr/>
                    <a:lstStyle/>
                    <a:p>
                      <a:pPr algn="r" fontAlgn="b"/>
                      <a:r>
                        <a:rPr lang="en-AU" sz="1100" b="0" i="0" u="none" strike="noStrike" dirty="0">
                          <a:solidFill>
                            <a:srgbClr val="FF0000"/>
                          </a:solidFill>
                          <a:effectLst/>
                          <a:latin typeface="Calibri" panose="020F0502020204030204" pitchFamily="34" charset="0"/>
                        </a:rPr>
                        <a:t>33.16%</a:t>
                      </a:r>
                    </a:p>
                  </a:txBody>
                  <a:tcPr marL="9525" marR="9525" marT="9525" marB="0" anchor="b">
                    <a:lnL>
                      <a:noFill/>
                    </a:lnL>
                    <a:lnR>
                      <a:noFill/>
                    </a:lnR>
                    <a:lnT>
                      <a:noFill/>
                    </a:lnT>
                    <a:lnB>
                      <a:noFill/>
                    </a:lnB>
                  </a:tcPr>
                </a:tc>
                <a:extLst>
                  <a:ext uri="{0D108BD9-81ED-4DB2-BD59-A6C34878D82A}">
                    <a16:rowId xmlns:a16="http://schemas.microsoft.com/office/drawing/2014/main" val="231974119"/>
                  </a:ext>
                </a:extLst>
              </a:tr>
            </a:tbl>
          </a:graphicData>
        </a:graphic>
      </p:graphicFrame>
      <p:sp>
        <p:nvSpPr>
          <p:cNvPr id="3" name="TextBox 2"/>
          <p:cNvSpPr txBox="1"/>
          <p:nvPr/>
        </p:nvSpPr>
        <p:spPr>
          <a:xfrm>
            <a:off x="2704009" y="862149"/>
            <a:ext cx="3540035" cy="646331"/>
          </a:xfrm>
          <a:prstGeom prst="rect">
            <a:avLst/>
          </a:prstGeom>
          <a:noFill/>
        </p:spPr>
        <p:txBody>
          <a:bodyPr wrap="square" rtlCol="0">
            <a:spAutoFit/>
          </a:bodyPr>
          <a:lstStyle/>
          <a:p>
            <a:pPr algn="ctr"/>
            <a:r>
              <a:rPr lang="en-AU" dirty="0">
                <a:solidFill>
                  <a:srgbClr val="00B0F0"/>
                </a:solidFill>
              </a:rPr>
              <a:t>Washington State </a:t>
            </a:r>
            <a:r>
              <a:rPr lang="en-AU" dirty="0" smtClean="0">
                <a:solidFill>
                  <a:srgbClr val="00B0F0"/>
                </a:solidFill>
              </a:rPr>
              <a:t>Licensed Driver Statics, by Age </a:t>
            </a:r>
            <a:r>
              <a:rPr lang="en-AU" dirty="0">
                <a:solidFill>
                  <a:srgbClr val="00B0F0"/>
                </a:solidFill>
              </a:rPr>
              <a:t>Group (2009/2015)</a:t>
            </a:r>
          </a:p>
        </p:txBody>
      </p:sp>
      <p:graphicFrame>
        <p:nvGraphicFramePr>
          <p:cNvPr id="4" name="Table 3"/>
          <p:cNvGraphicFramePr>
            <a:graphicFrameLocks noGrp="1"/>
          </p:cNvGraphicFramePr>
          <p:nvPr>
            <p:extLst>
              <p:ext uri="{D42A27DB-BD31-4B8C-83A1-F6EECF244321}">
                <p14:modId xmlns:p14="http://schemas.microsoft.com/office/powerpoint/2010/main" val="1643111540"/>
              </p:ext>
            </p:extLst>
          </p:nvPr>
        </p:nvGraphicFramePr>
        <p:xfrm>
          <a:off x="6492239" y="1982028"/>
          <a:ext cx="2743200" cy="2303145"/>
        </p:xfrm>
        <a:graphic>
          <a:graphicData uri="http://schemas.openxmlformats.org/drawingml/2006/table">
            <a:tbl>
              <a:tblPr/>
              <a:tblGrid>
                <a:gridCol w="748146">
                  <a:extLst>
                    <a:ext uri="{9D8B030D-6E8A-4147-A177-3AD203B41FA5}">
                      <a16:colId xmlns:a16="http://schemas.microsoft.com/office/drawing/2014/main" val="1718078704"/>
                    </a:ext>
                  </a:extLst>
                </a:gridCol>
                <a:gridCol w="665018">
                  <a:extLst>
                    <a:ext uri="{9D8B030D-6E8A-4147-A177-3AD203B41FA5}">
                      <a16:colId xmlns:a16="http://schemas.microsoft.com/office/drawing/2014/main" val="3656130222"/>
                    </a:ext>
                  </a:extLst>
                </a:gridCol>
                <a:gridCol w="665018">
                  <a:extLst>
                    <a:ext uri="{9D8B030D-6E8A-4147-A177-3AD203B41FA5}">
                      <a16:colId xmlns:a16="http://schemas.microsoft.com/office/drawing/2014/main" val="2484861469"/>
                    </a:ext>
                  </a:extLst>
                </a:gridCol>
                <a:gridCol w="665018">
                  <a:extLst>
                    <a:ext uri="{9D8B030D-6E8A-4147-A177-3AD203B41FA5}">
                      <a16:colId xmlns:a16="http://schemas.microsoft.com/office/drawing/2014/main" val="1368173769"/>
                    </a:ext>
                  </a:extLst>
                </a:gridCol>
              </a:tblGrid>
              <a:tr h="160773">
                <a:tc>
                  <a:txBody>
                    <a:bodyPr/>
                    <a:lstStyle/>
                    <a:p>
                      <a:pPr algn="ctr" fontAlgn="b"/>
                      <a:r>
                        <a:rPr lang="en-AU" sz="1100" b="0" i="0" u="none" strike="noStrike">
                          <a:solidFill>
                            <a:srgbClr val="000000"/>
                          </a:solidFill>
                          <a:effectLst/>
                          <a:latin typeface="Calibri" panose="020F0502020204030204" pitchFamily="34" charset="0"/>
                        </a:rPr>
                        <a:t>Age Group</a:t>
                      </a:r>
                    </a:p>
                  </a:txBody>
                  <a:tcPr marL="9525" marR="9525" marT="9525" marB="0" anchor="b">
                    <a:lnL>
                      <a:noFill/>
                    </a:lnL>
                    <a:lnR>
                      <a:noFill/>
                    </a:lnR>
                    <a:lnT>
                      <a:noFill/>
                    </a:lnT>
                    <a:lnB>
                      <a:noFill/>
                    </a:lnB>
                  </a:tcPr>
                </a:tc>
                <a:tc>
                  <a:txBody>
                    <a:bodyPr/>
                    <a:lstStyle/>
                    <a:p>
                      <a:pPr algn="ctr" fontAlgn="b"/>
                      <a:r>
                        <a:rPr lang="en-AU" sz="1100" b="0" i="0" u="none" strike="noStrike" dirty="0">
                          <a:solidFill>
                            <a:srgbClr val="000000"/>
                          </a:solidFill>
                          <a:effectLst/>
                          <a:latin typeface="Calibri" panose="020F0502020204030204" pitchFamily="34" charset="0"/>
                        </a:rPr>
                        <a:t>2009</a:t>
                      </a:r>
                    </a:p>
                  </a:txBody>
                  <a:tcPr marL="9525" marR="9525" marT="9525" marB="0" anchor="b">
                    <a:lnL>
                      <a:noFill/>
                    </a:lnL>
                    <a:lnR>
                      <a:noFill/>
                    </a:lnR>
                    <a:lnT>
                      <a:noFill/>
                    </a:lnT>
                    <a:lnB>
                      <a:noFill/>
                    </a:lnB>
                  </a:tcPr>
                </a:tc>
                <a:tc>
                  <a:txBody>
                    <a:bodyPr/>
                    <a:lstStyle/>
                    <a:p>
                      <a:pPr algn="ctr" fontAlgn="b"/>
                      <a:r>
                        <a:rPr lang="en-AU" sz="1100" b="0" i="0" u="none" strike="noStrike">
                          <a:solidFill>
                            <a:srgbClr val="000000"/>
                          </a:solidFill>
                          <a:effectLst/>
                          <a:latin typeface="Calibri" panose="020F0502020204030204" pitchFamily="34" charset="0"/>
                        </a:rPr>
                        <a:t>2015</a:t>
                      </a:r>
                    </a:p>
                  </a:txBody>
                  <a:tcPr marL="9525" marR="9525" marT="9525" marB="0" anchor="b">
                    <a:lnL>
                      <a:noFill/>
                    </a:lnL>
                    <a:lnR>
                      <a:noFill/>
                    </a:lnR>
                    <a:lnT>
                      <a:noFill/>
                    </a:lnT>
                    <a:lnB>
                      <a:noFill/>
                    </a:lnB>
                  </a:tcPr>
                </a:tc>
                <a:tc>
                  <a:txBody>
                    <a:bodyPr/>
                    <a:lstStyle/>
                    <a:p>
                      <a:pPr algn="ctr" fontAlgn="b"/>
                      <a:r>
                        <a:rPr lang="en-AU" sz="1100" b="0" i="0" u="none" strike="noStrike">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extLst>
                  <a:ext uri="{0D108BD9-81ED-4DB2-BD59-A6C34878D82A}">
                    <a16:rowId xmlns:a16="http://schemas.microsoft.com/office/drawing/2014/main" val="2595318879"/>
                  </a:ext>
                </a:extLst>
              </a:tr>
              <a:tr h="160773">
                <a:tc>
                  <a:txBody>
                    <a:bodyPr/>
                    <a:lstStyle/>
                    <a:p>
                      <a:pPr algn="l" fontAlgn="b"/>
                      <a:r>
                        <a:rPr lang="en-AU" sz="1100" b="0" i="0" u="none" strike="noStrike">
                          <a:solidFill>
                            <a:srgbClr val="000000"/>
                          </a:solidFill>
                          <a:effectLst/>
                          <a:latin typeface="Calibri" panose="020F0502020204030204" pitchFamily="34" charset="0"/>
                        </a:rPr>
                        <a:t>15-19</a:t>
                      </a:r>
                    </a:p>
                  </a:txBody>
                  <a:tcPr marL="9525" marR="9525" marT="9525" marB="0" anchor="b">
                    <a:lnL>
                      <a:noFill/>
                    </a:lnL>
                    <a:lnR>
                      <a:noFill/>
                    </a:lnR>
                    <a:lnT>
                      <a:noFill/>
                    </a:lnT>
                    <a:lnB>
                      <a:noFill/>
                    </a:lnB>
                  </a:tcPr>
                </a:tc>
                <a:tc>
                  <a:txBody>
                    <a:bodyPr/>
                    <a:lstStyle/>
                    <a:p>
                      <a:pPr algn="r" fontAlgn="b"/>
                      <a:r>
                        <a:rPr lang="en-AU" sz="1100" b="0" i="0" u="none" strike="noStrike" dirty="0">
                          <a:solidFill>
                            <a:srgbClr val="000000"/>
                          </a:solidFill>
                          <a:effectLst/>
                          <a:latin typeface="Calibri" panose="020F0502020204030204" pitchFamily="34" charset="0"/>
                        </a:rPr>
                        <a:t>104012</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87588</a:t>
                      </a:r>
                    </a:p>
                  </a:txBody>
                  <a:tcPr marL="9525" marR="9525" marT="9525" marB="0" anchor="b">
                    <a:lnL>
                      <a:noFill/>
                    </a:lnL>
                    <a:lnR>
                      <a:noFill/>
                    </a:lnR>
                    <a:lnT>
                      <a:noFill/>
                    </a:lnT>
                    <a:lnB>
                      <a:noFill/>
                    </a:lnB>
                  </a:tcPr>
                </a:tc>
                <a:tc>
                  <a:txBody>
                    <a:bodyPr/>
                    <a:lstStyle/>
                    <a:p>
                      <a:pPr algn="r" fontAlgn="b"/>
                      <a:r>
                        <a:rPr lang="en-AU" sz="1100" b="0" i="0" u="none" strike="noStrike">
                          <a:solidFill>
                            <a:srgbClr val="00B050"/>
                          </a:solidFill>
                          <a:effectLst/>
                          <a:latin typeface="Calibri" panose="020F0502020204030204" pitchFamily="34" charset="0"/>
                        </a:rPr>
                        <a:t>-15.79%</a:t>
                      </a:r>
                    </a:p>
                  </a:txBody>
                  <a:tcPr marL="9525" marR="9525" marT="9525" marB="0" anchor="b">
                    <a:lnL>
                      <a:noFill/>
                    </a:lnL>
                    <a:lnR>
                      <a:noFill/>
                    </a:lnR>
                    <a:lnT>
                      <a:noFill/>
                    </a:lnT>
                    <a:lnB>
                      <a:noFill/>
                    </a:lnB>
                  </a:tcPr>
                </a:tc>
                <a:extLst>
                  <a:ext uri="{0D108BD9-81ED-4DB2-BD59-A6C34878D82A}">
                    <a16:rowId xmlns:a16="http://schemas.microsoft.com/office/drawing/2014/main" val="2874743075"/>
                  </a:ext>
                </a:extLst>
              </a:tr>
              <a:tr h="160773">
                <a:tc>
                  <a:txBody>
                    <a:bodyPr/>
                    <a:lstStyle/>
                    <a:p>
                      <a:pPr algn="l" fontAlgn="b"/>
                      <a:r>
                        <a:rPr lang="en-AU" sz="1100" b="0" i="0" u="none" strike="noStrike">
                          <a:solidFill>
                            <a:srgbClr val="000000"/>
                          </a:solidFill>
                          <a:effectLst/>
                          <a:latin typeface="Calibri" panose="020F0502020204030204" pitchFamily="34" charset="0"/>
                        </a:rPr>
                        <a:t>20-24</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213728</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206619</a:t>
                      </a:r>
                    </a:p>
                  </a:txBody>
                  <a:tcPr marL="9525" marR="9525" marT="9525" marB="0" anchor="b">
                    <a:lnL>
                      <a:noFill/>
                    </a:lnL>
                    <a:lnR>
                      <a:noFill/>
                    </a:lnR>
                    <a:lnT>
                      <a:noFill/>
                    </a:lnT>
                    <a:lnB>
                      <a:noFill/>
                    </a:lnB>
                  </a:tcPr>
                </a:tc>
                <a:tc>
                  <a:txBody>
                    <a:bodyPr/>
                    <a:lstStyle/>
                    <a:p>
                      <a:pPr algn="r" fontAlgn="b"/>
                      <a:r>
                        <a:rPr lang="en-AU" sz="1100" b="0" i="0" u="none" strike="noStrike">
                          <a:solidFill>
                            <a:srgbClr val="00B050"/>
                          </a:solidFill>
                          <a:effectLst/>
                          <a:latin typeface="Calibri" panose="020F0502020204030204" pitchFamily="34" charset="0"/>
                        </a:rPr>
                        <a:t>-3.33%</a:t>
                      </a:r>
                    </a:p>
                  </a:txBody>
                  <a:tcPr marL="9525" marR="9525" marT="9525" marB="0" anchor="b">
                    <a:lnL>
                      <a:noFill/>
                    </a:lnL>
                    <a:lnR>
                      <a:noFill/>
                    </a:lnR>
                    <a:lnT>
                      <a:noFill/>
                    </a:lnT>
                    <a:lnB>
                      <a:noFill/>
                    </a:lnB>
                  </a:tcPr>
                </a:tc>
                <a:extLst>
                  <a:ext uri="{0D108BD9-81ED-4DB2-BD59-A6C34878D82A}">
                    <a16:rowId xmlns:a16="http://schemas.microsoft.com/office/drawing/2014/main" val="463062590"/>
                  </a:ext>
                </a:extLst>
              </a:tr>
              <a:tr h="160773">
                <a:tc>
                  <a:txBody>
                    <a:bodyPr/>
                    <a:lstStyle/>
                    <a:p>
                      <a:pPr algn="l" fontAlgn="b"/>
                      <a:r>
                        <a:rPr lang="en-AU" sz="1100" b="0" i="0" u="none" strike="noStrike">
                          <a:solidFill>
                            <a:srgbClr val="000000"/>
                          </a:solidFill>
                          <a:effectLst/>
                          <a:latin typeface="Calibri" panose="020F0502020204030204" pitchFamily="34" charset="0"/>
                        </a:rPr>
                        <a:t>25-29</a:t>
                      </a:r>
                    </a:p>
                  </a:txBody>
                  <a:tcPr marL="9525" marR="9525" marT="9525" marB="0" anchor="b">
                    <a:lnL>
                      <a:noFill/>
                    </a:lnL>
                    <a:lnR>
                      <a:noFill/>
                    </a:lnR>
                    <a:lnT>
                      <a:noFill/>
                    </a:lnT>
                    <a:lnB>
                      <a:noFill/>
                    </a:lnB>
                  </a:tcPr>
                </a:tc>
                <a:tc>
                  <a:txBody>
                    <a:bodyPr/>
                    <a:lstStyle/>
                    <a:p>
                      <a:pPr algn="r" fontAlgn="b"/>
                      <a:r>
                        <a:rPr lang="en-AU" sz="1100" b="0" i="0" u="none" strike="noStrike" dirty="0">
                          <a:solidFill>
                            <a:srgbClr val="000000"/>
                          </a:solidFill>
                          <a:effectLst/>
                          <a:latin typeface="Calibri" panose="020F0502020204030204" pitchFamily="34" charset="0"/>
                        </a:rPr>
                        <a:t>179261</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176570</a:t>
                      </a:r>
                    </a:p>
                  </a:txBody>
                  <a:tcPr marL="9525" marR="9525" marT="9525" marB="0" anchor="b">
                    <a:lnL>
                      <a:noFill/>
                    </a:lnL>
                    <a:lnR>
                      <a:noFill/>
                    </a:lnR>
                    <a:lnT>
                      <a:noFill/>
                    </a:lnT>
                    <a:lnB>
                      <a:noFill/>
                    </a:lnB>
                  </a:tcPr>
                </a:tc>
                <a:tc>
                  <a:txBody>
                    <a:bodyPr/>
                    <a:lstStyle/>
                    <a:p>
                      <a:pPr algn="r" fontAlgn="b"/>
                      <a:r>
                        <a:rPr lang="en-AU" sz="1100" b="0" i="0" u="none" strike="noStrike">
                          <a:solidFill>
                            <a:srgbClr val="00B050"/>
                          </a:solidFill>
                          <a:effectLst/>
                          <a:latin typeface="Calibri" panose="020F0502020204030204" pitchFamily="34" charset="0"/>
                        </a:rPr>
                        <a:t>-1.50%</a:t>
                      </a:r>
                    </a:p>
                  </a:txBody>
                  <a:tcPr marL="9525" marR="9525" marT="9525" marB="0" anchor="b">
                    <a:lnL>
                      <a:noFill/>
                    </a:lnL>
                    <a:lnR>
                      <a:noFill/>
                    </a:lnR>
                    <a:lnT>
                      <a:noFill/>
                    </a:lnT>
                    <a:lnB>
                      <a:noFill/>
                    </a:lnB>
                  </a:tcPr>
                </a:tc>
                <a:extLst>
                  <a:ext uri="{0D108BD9-81ED-4DB2-BD59-A6C34878D82A}">
                    <a16:rowId xmlns:a16="http://schemas.microsoft.com/office/drawing/2014/main" val="38798107"/>
                  </a:ext>
                </a:extLst>
              </a:tr>
              <a:tr h="160773">
                <a:tc>
                  <a:txBody>
                    <a:bodyPr/>
                    <a:lstStyle/>
                    <a:p>
                      <a:pPr algn="l" fontAlgn="b"/>
                      <a:r>
                        <a:rPr lang="en-AU" sz="1100" b="0" i="0" u="none" strike="noStrike">
                          <a:solidFill>
                            <a:srgbClr val="000000"/>
                          </a:solidFill>
                          <a:effectLst/>
                          <a:latin typeface="Calibri" panose="020F0502020204030204" pitchFamily="34" charset="0"/>
                        </a:rPr>
                        <a:t>30-34</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138766</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149301</a:t>
                      </a:r>
                    </a:p>
                  </a:txBody>
                  <a:tcPr marL="9525" marR="9525" marT="9525" marB="0" anchor="b">
                    <a:lnL>
                      <a:noFill/>
                    </a:lnL>
                    <a:lnR>
                      <a:noFill/>
                    </a:lnR>
                    <a:lnT>
                      <a:noFill/>
                    </a:lnT>
                    <a:lnB>
                      <a:noFill/>
                    </a:lnB>
                  </a:tcPr>
                </a:tc>
                <a:tc>
                  <a:txBody>
                    <a:bodyPr/>
                    <a:lstStyle/>
                    <a:p>
                      <a:pPr algn="r" fontAlgn="b"/>
                      <a:r>
                        <a:rPr lang="en-AU" sz="1100" b="0" i="0" u="none" strike="noStrike">
                          <a:solidFill>
                            <a:srgbClr val="FF0000"/>
                          </a:solidFill>
                          <a:effectLst/>
                          <a:latin typeface="Calibri" panose="020F0502020204030204" pitchFamily="34" charset="0"/>
                        </a:rPr>
                        <a:t>7.59%</a:t>
                      </a:r>
                    </a:p>
                  </a:txBody>
                  <a:tcPr marL="9525" marR="9525" marT="9525" marB="0" anchor="b">
                    <a:lnL>
                      <a:noFill/>
                    </a:lnL>
                    <a:lnR>
                      <a:noFill/>
                    </a:lnR>
                    <a:lnT>
                      <a:noFill/>
                    </a:lnT>
                    <a:lnB>
                      <a:noFill/>
                    </a:lnB>
                  </a:tcPr>
                </a:tc>
                <a:extLst>
                  <a:ext uri="{0D108BD9-81ED-4DB2-BD59-A6C34878D82A}">
                    <a16:rowId xmlns:a16="http://schemas.microsoft.com/office/drawing/2014/main" val="3590540157"/>
                  </a:ext>
                </a:extLst>
              </a:tr>
              <a:tr h="160773">
                <a:tc>
                  <a:txBody>
                    <a:bodyPr/>
                    <a:lstStyle/>
                    <a:p>
                      <a:pPr algn="l" fontAlgn="b"/>
                      <a:r>
                        <a:rPr lang="en-AU" sz="1100" b="0" i="0" u="none" strike="noStrike">
                          <a:solidFill>
                            <a:srgbClr val="000000"/>
                          </a:solidFill>
                          <a:effectLst/>
                          <a:latin typeface="Calibri" panose="020F0502020204030204" pitchFamily="34" charset="0"/>
                        </a:rPr>
                        <a:t>35-39</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122356</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122338</a:t>
                      </a:r>
                    </a:p>
                  </a:txBody>
                  <a:tcPr marL="9525" marR="9525" marT="9525" marB="0" anchor="b">
                    <a:lnL>
                      <a:noFill/>
                    </a:lnL>
                    <a:lnR>
                      <a:noFill/>
                    </a:lnR>
                    <a:lnT>
                      <a:noFill/>
                    </a:lnT>
                    <a:lnB>
                      <a:noFill/>
                    </a:lnB>
                  </a:tcPr>
                </a:tc>
                <a:tc>
                  <a:txBody>
                    <a:bodyPr/>
                    <a:lstStyle/>
                    <a:p>
                      <a:pPr algn="r" fontAlgn="b"/>
                      <a:r>
                        <a:rPr lang="en-AU" sz="1100" b="0" i="0" u="none" strike="noStrike">
                          <a:solidFill>
                            <a:srgbClr val="00B050"/>
                          </a:solidFill>
                          <a:effectLst/>
                          <a:latin typeface="Calibri" panose="020F0502020204030204" pitchFamily="34" charset="0"/>
                        </a:rPr>
                        <a:t>-0.01%</a:t>
                      </a:r>
                    </a:p>
                  </a:txBody>
                  <a:tcPr marL="9525" marR="9525" marT="9525" marB="0" anchor="b">
                    <a:lnL>
                      <a:noFill/>
                    </a:lnL>
                    <a:lnR>
                      <a:noFill/>
                    </a:lnR>
                    <a:lnT>
                      <a:noFill/>
                    </a:lnT>
                    <a:lnB>
                      <a:noFill/>
                    </a:lnB>
                  </a:tcPr>
                </a:tc>
                <a:extLst>
                  <a:ext uri="{0D108BD9-81ED-4DB2-BD59-A6C34878D82A}">
                    <a16:rowId xmlns:a16="http://schemas.microsoft.com/office/drawing/2014/main" val="1139306242"/>
                  </a:ext>
                </a:extLst>
              </a:tr>
              <a:tr h="160773">
                <a:tc>
                  <a:txBody>
                    <a:bodyPr/>
                    <a:lstStyle/>
                    <a:p>
                      <a:pPr algn="l" fontAlgn="b"/>
                      <a:r>
                        <a:rPr lang="en-AU" sz="1100" b="0" i="0" u="none" strike="noStrike">
                          <a:solidFill>
                            <a:srgbClr val="000000"/>
                          </a:solidFill>
                          <a:effectLst/>
                          <a:latin typeface="Calibri" panose="020F0502020204030204" pitchFamily="34" charset="0"/>
                        </a:rPr>
                        <a:t>40-44</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112965</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104259</a:t>
                      </a:r>
                    </a:p>
                  </a:txBody>
                  <a:tcPr marL="9525" marR="9525" marT="9525" marB="0" anchor="b">
                    <a:lnL>
                      <a:noFill/>
                    </a:lnL>
                    <a:lnR>
                      <a:noFill/>
                    </a:lnR>
                    <a:lnT>
                      <a:noFill/>
                    </a:lnT>
                    <a:lnB>
                      <a:noFill/>
                    </a:lnB>
                  </a:tcPr>
                </a:tc>
                <a:tc>
                  <a:txBody>
                    <a:bodyPr/>
                    <a:lstStyle/>
                    <a:p>
                      <a:pPr algn="r" fontAlgn="b"/>
                      <a:r>
                        <a:rPr lang="en-AU" sz="1100" b="0" i="0" u="none" strike="noStrike">
                          <a:solidFill>
                            <a:srgbClr val="00B050"/>
                          </a:solidFill>
                          <a:effectLst/>
                          <a:latin typeface="Calibri" panose="020F0502020204030204" pitchFamily="34" charset="0"/>
                        </a:rPr>
                        <a:t>-7.71%</a:t>
                      </a:r>
                    </a:p>
                  </a:txBody>
                  <a:tcPr marL="9525" marR="9525" marT="9525" marB="0" anchor="b">
                    <a:lnL>
                      <a:noFill/>
                    </a:lnL>
                    <a:lnR>
                      <a:noFill/>
                    </a:lnR>
                    <a:lnT>
                      <a:noFill/>
                    </a:lnT>
                    <a:lnB>
                      <a:noFill/>
                    </a:lnB>
                  </a:tcPr>
                </a:tc>
                <a:extLst>
                  <a:ext uri="{0D108BD9-81ED-4DB2-BD59-A6C34878D82A}">
                    <a16:rowId xmlns:a16="http://schemas.microsoft.com/office/drawing/2014/main" val="2780606853"/>
                  </a:ext>
                </a:extLst>
              </a:tr>
              <a:tr h="160773">
                <a:tc>
                  <a:txBody>
                    <a:bodyPr/>
                    <a:lstStyle/>
                    <a:p>
                      <a:pPr algn="l" fontAlgn="b"/>
                      <a:r>
                        <a:rPr lang="en-AU" sz="1100" b="0" i="0" u="none" strike="noStrike">
                          <a:solidFill>
                            <a:srgbClr val="000000"/>
                          </a:solidFill>
                          <a:effectLst/>
                          <a:latin typeface="Calibri" panose="020F0502020204030204" pitchFamily="34" charset="0"/>
                        </a:rPr>
                        <a:t>45-49</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107827</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97806</a:t>
                      </a:r>
                    </a:p>
                  </a:txBody>
                  <a:tcPr marL="9525" marR="9525" marT="9525" marB="0" anchor="b">
                    <a:lnL>
                      <a:noFill/>
                    </a:lnL>
                    <a:lnR>
                      <a:noFill/>
                    </a:lnR>
                    <a:lnT>
                      <a:noFill/>
                    </a:lnT>
                    <a:lnB>
                      <a:noFill/>
                    </a:lnB>
                  </a:tcPr>
                </a:tc>
                <a:tc>
                  <a:txBody>
                    <a:bodyPr/>
                    <a:lstStyle/>
                    <a:p>
                      <a:pPr algn="r" fontAlgn="b"/>
                      <a:r>
                        <a:rPr lang="en-AU" sz="1100" b="0" i="0" u="none" strike="noStrike">
                          <a:solidFill>
                            <a:srgbClr val="00B050"/>
                          </a:solidFill>
                          <a:effectLst/>
                          <a:latin typeface="Calibri" panose="020F0502020204030204" pitchFamily="34" charset="0"/>
                        </a:rPr>
                        <a:t>-9.29%</a:t>
                      </a:r>
                    </a:p>
                  </a:txBody>
                  <a:tcPr marL="9525" marR="9525" marT="9525" marB="0" anchor="b">
                    <a:lnL>
                      <a:noFill/>
                    </a:lnL>
                    <a:lnR>
                      <a:noFill/>
                    </a:lnR>
                    <a:lnT>
                      <a:noFill/>
                    </a:lnT>
                    <a:lnB>
                      <a:noFill/>
                    </a:lnB>
                  </a:tcPr>
                </a:tc>
                <a:extLst>
                  <a:ext uri="{0D108BD9-81ED-4DB2-BD59-A6C34878D82A}">
                    <a16:rowId xmlns:a16="http://schemas.microsoft.com/office/drawing/2014/main" val="922213508"/>
                  </a:ext>
                </a:extLst>
              </a:tr>
              <a:tr h="160773">
                <a:tc>
                  <a:txBody>
                    <a:bodyPr/>
                    <a:lstStyle/>
                    <a:p>
                      <a:pPr algn="l" fontAlgn="b"/>
                      <a:r>
                        <a:rPr lang="en-AU" sz="1100" b="0" i="0" u="none" strike="noStrike">
                          <a:solidFill>
                            <a:srgbClr val="000000"/>
                          </a:solidFill>
                          <a:effectLst/>
                          <a:latin typeface="Calibri" panose="020F0502020204030204" pitchFamily="34" charset="0"/>
                        </a:rPr>
                        <a:t>50-54</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88440</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88969</a:t>
                      </a:r>
                    </a:p>
                  </a:txBody>
                  <a:tcPr marL="9525" marR="9525" marT="9525" marB="0" anchor="b">
                    <a:lnL>
                      <a:noFill/>
                    </a:lnL>
                    <a:lnR>
                      <a:noFill/>
                    </a:lnR>
                    <a:lnT>
                      <a:noFill/>
                    </a:lnT>
                    <a:lnB>
                      <a:noFill/>
                    </a:lnB>
                  </a:tcPr>
                </a:tc>
                <a:tc>
                  <a:txBody>
                    <a:bodyPr/>
                    <a:lstStyle/>
                    <a:p>
                      <a:pPr algn="r" fontAlgn="b"/>
                      <a:r>
                        <a:rPr lang="en-AU" sz="1100" b="0" i="0" u="none" strike="noStrike">
                          <a:solidFill>
                            <a:srgbClr val="FF0000"/>
                          </a:solidFill>
                          <a:effectLst/>
                          <a:latin typeface="Calibri" panose="020F0502020204030204" pitchFamily="34" charset="0"/>
                        </a:rPr>
                        <a:t>0.60%</a:t>
                      </a:r>
                    </a:p>
                  </a:txBody>
                  <a:tcPr marL="9525" marR="9525" marT="9525" marB="0" anchor="b">
                    <a:lnL>
                      <a:noFill/>
                    </a:lnL>
                    <a:lnR>
                      <a:noFill/>
                    </a:lnR>
                    <a:lnT>
                      <a:noFill/>
                    </a:lnT>
                    <a:lnB>
                      <a:noFill/>
                    </a:lnB>
                  </a:tcPr>
                </a:tc>
                <a:extLst>
                  <a:ext uri="{0D108BD9-81ED-4DB2-BD59-A6C34878D82A}">
                    <a16:rowId xmlns:a16="http://schemas.microsoft.com/office/drawing/2014/main" val="1926129271"/>
                  </a:ext>
                </a:extLst>
              </a:tr>
              <a:tr h="160773">
                <a:tc>
                  <a:txBody>
                    <a:bodyPr/>
                    <a:lstStyle/>
                    <a:p>
                      <a:pPr algn="l" fontAlgn="b"/>
                      <a:r>
                        <a:rPr lang="en-AU" sz="1100" b="0" i="0" u="none" strike="noStrike">
                          <a:solidFill>
                            <a:srgbClr val="000000"/>
                          </a:solidFill>
                          <a:effectLst/>
                          <a:latin typeface="Calibri" panose="020F0502020204030204" pitchFamily="34" charset="0"/>
                        </a:rPr>
                        <a:t>55-59</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65048</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70870</a:t>
                      </a:r>
                    </a:p>
                  </a:txBody>
                  <a:tcPr marL="9525" marR="9525" marT="9525" marB="0" anchor="b">
                    <a:lnL>
                      <a:noFill/>
                    </a:lnL>
                    <a:lnR>
                      <a:noFill/>
                    </a:lnR>
                    <a:lnT>
                      <a:noFill/>
                    </a:lnT>
                    <a:lnB>
                      <a:noFill/>
                    </a:lnB>
                  </a:tcPr>
                </a:tc>
                <a:tc>
                  <a:txBody>
                    <a:bodyPr/>
                    <a:lstStyle/>
                    <a:p>
                      <a:pPr algn="r" fontAlgn="b"/>
                      <a:r>
                        <a:rPr lang="en-AU" sz="1100" b="0" i="0" u="none" strike="noStrike">
                          <a:solidFill>
                            <a:srgbClr val="FF0000"/>
                          </a:solidFill>
                          <a:effectLst/>
                          <a:latin typeface="Calibri" panose="020F0502020204030204" pitchFamily="34" charset="0"/>
                        </a:rPr>
                        <a:t>8.95%</a:t>
                      </a:r>
                    </a:p>
                  </a:txBody>
                  <a:tcPr marL="9525" marR="9525" marT="9525" marB="0" anchor="b">
                    <a:lnL>
                      <a:noFill/>
                    </a:lnL>
                    <a:lnR>
                      <a:noFill/>
                    </a:lnR>
                    <a:lnT>
                      <a:noFill/>
                    </a:lnT>
                    <a:lnB>
                      <a:noFill/>
                    </a:lnB>
                  </a:tcPr>
                </a:tc>
                <a:extLst>
                  <a:ext uri="{0D108BD9-81ED-4DB2-BD59-A6C34878D82A}">
                    <a16:rowId xmlns:a16="http://schemas.microsoft.com/office/drawing/2014/main" val="498406527"/>
                  </a:ext>
                </a:extLst>
              </a:tr>
              <a:tr h="160773">
                <a:tc>
                  <a:txBody>
                    <a:bodyPr/>
                    <a:lstStyle/>
                    <a:p>
                      <a:pPr algn="l" fontAlgn="b"/>
                      <a:r>
                        <a:rPr lang="en-AU" sz="1100" b="0" i="0" u="none" strike="noStrike">
                          <a:solidFill>
                            <a:srgbClr val="000000"/>
                          </a:solidFill>
                          <a:effectLst/>
                          <a:latin typeface="Calibri" panose="020F0502020204030204" pitchFamily="34" charset="0"/>
                        </a:rPr>
                        <a:t>60-64</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45284</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49970</a:t>
                      </a:r>
                    </a:p>
                  </a:txBody>
                  <a:tcPr marL="9525" marR="9525" marT="9525" marB="0" anchor="b">
                    <a:lnL>
                      <a:noFill/>
                    </a:lnL>
                    <a:lnR>
                      <a:noFill/>
                    </a:lnR>
                    <a:lnT>
                      <a:noFill/>
                    </a:lnT>
                    <a:lnB>
                      <a:noFill/>
                    </a:lnB>
                  </a:tcPr>
                </a:tc>
                <a:tc>
                  <a:txBody>
                    <a:bodyPr/>
                    <a:lstStyle/>
                    <a:p>
                      <a:pPr algn="r" fontAlgn="b"/>
                      <a:r>
                        <a:rPr lang="en-AU" sz="1100" b="0" i="0" u="none" strike="noStrike">
                          <a:solidFill>
                            <a:srgbClr val="FF0000"/>
                          </a:solidFill>
                          <a:effectLst/>
                          <a:latin typeface="Calibri" panose="020F0502020204030204" pitchFamily="34" charset="0"/>
                        </a:rPr>
                        <a:t>10.35%</a:t>
                      </a:r>
                    </a:p>
                  </a:txBody>
                  <a:tcPr marL="9525" marR="9525" marT="9525" marB="0" anchor="b">
                    <a:lnL>
                      <a:noFill/>
                    </a:lnL>
                    <a:lnR>
                      <a:noFill/>
                    </a:lnR>
                    <a:lnT>
                      <a:noFill/>
                    </a:lnT>
                    <a:lnB>
                      <a:noFill/>
                    </a:lnB>
                  </a:tcPr>
                </a:tc>
                <a:extLst>
                  <a:ext uri="{0D108BD9-81ED-4DB2-BD59-A6C34878D82A}">
                    <a16:rowId xmlns:a16="http://schemas.microsoft.com/office/drawing/2014/main" val="1211568498"/>
                  </a:ext>
                </a:extLst>
              </a:tr>
              <a:tr h="160773">
                <a:tc>
                  <a:txBody>
                    <a:bodyPr/>
                    <a:lstStyle/>
                    <a:p>
                      <a:pPr algn="l" fontAlgn="b"/>
                      <a:r>
                        <a:rPr lang="en-AU" sz="1100" b="0" i="0" u="none" strike="noStrike">
                          <a:solidFill>
                            <a:srgbClr val="000000"/>
                          </a:solidFill>
                          <a:effectLst/>
                          <a:latin typeface="Calibri" panose="020F0502020204030204" pitchFamily="34" charset="0"/>
                        </a:rPr>
                        <a:t>65+</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52177</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64475</a:t>
                      </a:r>
                    </a:p>
                  </a:txBody>
                  <a:tcPr marL="9525" marR="9525" marT="9525" marB="0" anchor="b">
                    <a:lnL>
                      <a:noFill/>
                    </a:lnL>
                    <a:lnR>
                      <a:noFill/>
                    </a:lnR>
                    <a:lnT>
                      <a:noFill/>
                    </a:lnT>
                    <a:lnB>
                      <a:noFill/>
                    </a:lnB>
                  </a:tcPr>
                </a:tc>
                <a:tc>
                  <a:txBody>
                    <a:bodyPr/>
                    <a:lstStyle/>
                    <a:p>
                      <a:pPr algn="r" fontAlgn="b"/>
                      <a:r>
                        <a:rPr lang="en-AU" sz="1100" b="0" i="0" u="none" strike="noStrike">
                          <a:solidFill>
                            <a:srgbClr val="FF0000"/>
                          </a:solidFill>
                          <a:effectLst/>
                          <a:latin typeface="Calibri" panose="020F0502020204030204" pitchFamily="34" charset="0"/>
                        </a:rPr>
                        <a:t>23.57%</a:t>
                      </a:r>
                    </a:p>
                  </a:txBody>
                  <a:tcPr marL="9525" marR="9525" marT="9525" marB="0" anchor="b">
                    <a:lnL>
                      <a:noFill/>
                    </a:lnL>
                    <a:lnR>
                      <a:noFill/>
                    </a:lnR>
                    <a:lnT>
                      <a:noFill/>
                    </a:lnT>
                    <a:lnB>
                      <a:noFill/>
                    </a:lnB>
                  </a:tcPr>
                </a:tc>
                <a:extLst>
                  <a:ext uri="{0D108BD9-81ED-4DB2-BD59-A6C34878D82A}">
                    <a16:rowId xmlns:a16="http://schemas.microsoft.com/office/drawing/2014/main" val="4047520405"/>
                  </a:ext>
                </a:extLst>
              </a:tr>
              <a:tr h="160773">
                <a:tc>
                  <a:txBody>
                    <a:bodyPr/>
                    <a:lstStyle/>
                    <a:p>
                      <a:pPr algn="l" fontAlgn="b"/>
                      <a:r>
                        <a:rPr lang="en-AU" sz="1100" b="0" i="0" u="none" strike="noStrike">
                          <a:solidFill>
                            <a:srgbClr val="000000"/>
                          </a:solidFill>
                          <a:effectLst/>
                          <a:latin typeface="Calibri" panose="020F0502020204030204" pitchFamily="34" charset="0"/>
                        </a:rPr>
                        <a:t>NA</a:t>
                      </a:r>
                    </a:p>
                  </a:txBody>
                  <a:tcPr marL="9525" marR="9525" marT="9525" marB="0" anchor="b">
                    <a:lnL>
                      <a:noFill/>
                    </a:lnL>
                    <a:lnR>
                      <a:noFill/>
                    </a:lnR>
                    <a:lnT>
                      <a:noFill/>
                    </a:lnT>
                    <a:lnB>
                      <a:noFill/>
                    </a:lnB>
                  </a:tcPr>
                </a:tc>
                <a:tc>
                  <a:txBody>
                    <a:bodyPr/>
                    <a:lstStyle/>
                    <a:p>
                      <a:pPr algn="r" fontAlgn="b"/>
                      <a:r>
                        <a:rPr lang="en-AU" sz="1100" b="0" i="0" u="none" strike="noStrike">
                          <a:solidFill>
                            <a:srgbClr val="000000"/>
                          </a:solidFill>
                          <a:effectLst/>
                          <a:latin typeface="Calibri" panose="020F0502020204030204" pitchFamily="34" charset="0"/>
                        </a:rPr>
                        <a:t>16268</a:t>
                      </a:r>
                    </a:p>
                  </a:txBody>
                  <a:tcPr marL="9525" marR="9525" marT="9525" marB="0" anchor="b">
                    <a:lnL>
                      <a:noFill/>
                    </a:lnL>
                    <a:lnR>
                      <a:noFill/>
                    </a:lnR>
                    <a:lnT>
                      <a:noFill/>
                    </a:lnT>
                    <a:lnB>
                      <a:noFill/>
                    </a:lnB>
                  </a:tcPr>
                </a:tc>
                <a:tc>
                  <a:txBody>
                    <a:bodyPr/>
                    <a:lstStyle/>
                    <a:p>
                      <a:pPr algn="r" fontAlgn="b"/>
                      <a:r>
                        <a:rPr lang="en-AU" sz="1100" b="0" i="0" u="none" strike="noStrike" dirty="0">
                          <a:solidFill>
                            <a:srgbClr val="000000"/>
                          </a:solidFill>
                          <a:effectLst/>
                          <a:latin typeface="Calibri" panose="020F0502020204030204" pitchFamily="34" charset="0"/>
                        </a:rPr>
                        <a:t>10023</a:t>
                      </a:r>
                    </a:p>
                  </a:txBody>
                  <a:tcPr marL="9525" marR="9525" marT="9525" marB="0" anchor="b">
                    <a:lnL>
                      <a:noFill/>
                    </a:lnL>
                    <a:lnR>
                      <a:noFill/>
                    </a:lnR>
                    <a:lnT>
                      <a:noFill/>
                    </a:lnT>
                    <a:lnB>
                      <a:noFill/>
                    </a:lnB>
                  </a:tcPr>
                </a:tc>
                <a:tc>
                  <a:txBody>
                    <a:bodyPr/>
                    <a:lstStyle/>
                    <a:p>
                      <a:pPr algn="r" fontAlgn="b"/>
                      <a:r>
                        <a:rPr lang="en-AU" sz="1100" b="0" i="0" u="none" strike="noStrike" dirty="0">
                          <a:solidFill>
                            <a:srgbClr val="00B050"/>
                          </a:solidFill>
                          <a:effectLst/>
                          <a:latin typeface="Calibri" panose="020F0502020204030204" pitchFamily="34" charset="0"/>
                        </a:rPr>
                        <a:t>-38.39%</a:t>
                      </a:r>
                    </a:p>
                  </a:txBody>
                  <a:tcPr marL="9525" marR="9525" marT="9525" marB="0" anchor="b">
                    <a:lnL>
                      <a:noFill/>
                    </a:lnL>
                    <a:lnR>
                      <a:noFill/>
                    </a:lnR>
                    <a:lnT>
                      <a:noFill/>
                    </a:lnT>
                    <a:lnB>
                      <a:noFill/>
                    </a:lnB>
                  </a:tcPr>
                </a:tc>
                <a:extLst>
                  <a:ext uri="{0D108BD9-81ED-4DB2-BD59-A6C34878D82A}">
                    <a16:rowId xmlns:a16="http://schemas.microsoft.com/office/drawing/2014/main" val="814535148"/>
                  </a:ext>
                </a:extLst>
              </a:tr>
            </a:tbl>
          </a:graphicData>
        </a:graphic>
      </p:graphicFrame>
      <p:sp>
        <p:nvSpPr>
          <p:cNvPr id="5" name="TextBox 4"/>
          <p:cNvSpPr txBox="1"/>
          <p:nvPr/>
        </p:nvSpPr>
        <p:spPr>
          <a:xfrm>
            <a:off x="6413861" y="862148"/>
            <a:ext cx="3540035" cy="646331"/>
          </a:xfrm>
          <a:prstGeom prst="rect">
            <a:avLst/>
          </a:prstGeom>
          <a:noFill/>
        </p:spPr>
        <p:txBody>
          <a:bodyPr wrap="square" rtlCol="0">
            <a:spAutoFit/>
          </a:bodyPr>
          <a:lstStyle/>
          <a:p>
            <a:pPr algn="ctr"/>
            <a:r>
              <a:rPr lang="en-AU" dirty="0">
                <a:solidFill>
                  <a:srgbClr val="00B0F0"/>
                </a:solidFill>
              </a:rPr>
              <a:t>Washington State </a:t>
            </a:r>
            <a:r>
              <a:rPr lang="en-AU" dirty="0" smtClean="0">
                <a:solidFill>
                  <a:srgbClr val="00B0F0"/>
                </a:solidFill>
              </a:rPr>
              <a:t>Offender Statics, by Age </a:t>
            </a:r>
            <a:r>
              <a:rPr lang="en-AU" dirty="0">
                <a:solidFill>
                  <a:srgbClr val="00B0F0"/>
                </a:solidFill>
              </a:rPr>
              <a:t>Group (2009/2015)</a:t>
            </a:r>
          </a:p>
        </p:txBody>
      </p:sp>
    </p:spTree>
    <p:extLst>
      <p:ext uri="{BB962C8B-B14F-4D97-AF65-F5344CB8AC3E}">
        <p14:creationId xmlns:p14="http://schemas.microsoft.com/office/powerpoint/2010/main" val="18877156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689</TotalTime>
  <Words>1624</Words>
  <Application>Microsoft Office PowerPoint</Application>
  <PresentationFormat>Widescreen</PresentationFormat>
  <Paragraphs>531</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Queensland University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Laney Qin</dc:creator>
  <cp:lastModifiedBy>Laney Qin</cp:lastModifiedBy>
  <cp:revision>44</cp:revision>
  <dcterms:created xsi:type="dcterms:W3CDTF">2018-04-14T00:40:42Z</dcterms:created>
  <dcterms:modified xsi:type="dcterms:W3CDTF">2018-04-15T10:15:06Z</dcterms:modified>
</cp:coreProperties>
</file>